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99" r:id="rId7"/>
    <p:sldMasterId id="2147484422" r:id="rId8"/>
  </p:sldMasterIdLst>
  <p:notesMasterIdLst>
    <p:notesMasterId r:id="rId83"/>
  </p:notesMasterIdLst>
  <p:handoutMasterIdLst>
    <p:handoutMasterId r:id="rId84"/>
  </p:handoutMasterIdLst>
  <p:sldIdLst>
    <p:sldId id="256" r:id="rId9"/>
    <p:sldId id="257" r:id="rId10"/>
    <p:sldId id="350" r:id="rId11"/>
    <p:sldId id="283" r:id="rId12"/>
    <p:sldId id="259" r:id="rId13"/>
    <p:sldId id="260" r:id="rId14"/>
    <p:sldId id="264" r:id="rId15"/>
    <p:sldId id="263" r:id="rId16"/>
    <p:sldId id="349" r:id="rId17"/>
    <p:sldId id="344" r:id="rId18"/>
    <p:sldId id="345" r:id="rId19"/>
    <p:sldId id="348" r:id="rId20"/>
    <p:sldId id="347" r:id="rId21"/>
    <p:sldId id="343" r:id="rId22"/>
    <p:sldId id="292" r:id="rId23"/>
    <p:sldId id="338" r:id="rId24"/>
    <p:sldId id="339" r:id="rId25"/>
    <p:sldId id="340" r:id="rId26"/>
    <p:sldId id="341" r:id="rId27"/>
    <p:sldId id="293" r:id="rId28"/>
    <p:sldId id="294" r:id="rId29"/>
    <p:sldId id="342" r:id="rId30"/>
    <p:sldId id="287" r:id="rId31"/>
    <p:sldId id="334" r:id="rId32"/>
    <p:sldId id="333" r:id="rId33"/>
    <p:sldId id="288" r:id="rId34"/>
    <p:sldId id="335" r:id="rId35"/>
    <p:sldId id="336" r:id="rId36"/>
    <p:sldId id="337" r:id="rId37"/>
    <p:sldId id="352" r:id="rId38"/>
    <p:sldId id="290" r:id="rId39"/>
    <p:sldId id="261" r:id="rId40"/>
    <p:sldId id="284" r:id="rId41"/>
    <p:sldId id="285" r:id="rId42"/>
    <p:sldId id="289" r:id="rId43"/>
    <p:sldId id="286" r:id="rId44"/>
    <p:sldId id="298" r:id="rId45"/>
    <p:sldId id="299" r:id="rId46"/>
    <p:sldId id="300" r:id="rId47"/>
    <p:sldId id="301" r:id="rId48"/>
    <p:sldId id="302" r:id="rId49"/>
    <p:sldId id="303" r:id="rId50"/>
    <p:sldId id="304" r:id="rId51"/>
    <p:sldId id="305" r:id="rId52"/>
    <p:sldId id="306" r:id="rId53"/>
    <p:sldId id="307"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271" r:id="rId79"/>
    <p:sldId id="272" r:id="rId80"/>
    <p:sldId id="278" r:id="rId81"/>
    <p:sldId id="281" r:id="rId8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CC9461-09F0-4857-9F07-529316C6DC8A}">
          <p14:sldIdLst>
            <p14:sldId id="256"/>
            <p14:sldId id="257"/>
            <p14:sldId id="350"/>
          </p14:sldIdLst>
        </p14:section>
        <p14:section name="Overview" id="{C4F4656F-9597-41D5-BA9C-9676668DCEB0}">
          <p14:sldIdLst>
            <p14:sldId id="283"/>
            <p14:sldId id="259"/>
            <p14:sldId id="260"/>
            <p14:sldId id="264"/>
            <p14:sldId id="263"/>
          </p14:sldIdLst>
        </p14:section>
        <p14:section name="xamarin" id="{3FF46468-0046-4262-BD5A-48F93C380235}">
          <p14:sldIdLst>
            <p14:sldId id="349"/>
            <p14:sldId id="344"/>
            <p14:sldId id="345"/>
            <p14:sldId id="348"/>
            <p14:sldId id="347"/>
            <p14:sldId id="343"/>
          </p14:sldIdLst>
        </p14:section>
        <p14:section name="Products" id="{16AF5F0D-00F1-4F9E-BD89-F408B2FDA56A}">
          <p14:sldIdLst>
            <p14:sldId id="292"/>
            <p14:sldId id="338"/>
            <p14:sldId id="339"/>
            <p14:sldId id="340"/>
            <p14:sldId id="341"/>
            <p14:sldId id="293"/>
            <p14:sldId id="294"/>
          </p14:sldIdLst>
        </p14:section>
        <p14:section name="New Fetures - 2015" id="{0C138EDB-5C7C-4DC9-A1FB-6A2402E6D6DA}">
          <p14:sldIdLst>
            <p14:sldId id="342"/>
            <p14:sldId id="287"/>
            <p14:sldId id="334"/>
            <p14:sldId id="333"/>
            <p14:sldId id="288"/>
            <p14:sldId id="335"/>
            <p14:sldId id="336"/>
            <p14:sldId id="337"/>
            <p14:sldId id="352"/>
            <p14:sldId id="290"/>
          </p14:sldIdLst>
        </p14:section>
        <p14:section name="VS 15 - New features" id="{60CC1CA2-FD61-42B7-B0D4-68A17A25DB32}">
          <p14:sldIdLst>
            <p14:sldId id="261"/>
            <p14:sldId id="284"/>
            <p14:sldId id="285"/>
            <p14:sldId id="289"/>
            <p14:sldId id="286"/>
          </p14:sldIdLst>
        </p14:section>
        <p14:section name="Appendix" id="{A34824BC-934F-44C1-AEAC-A10EE6BDB774}">
          <p14:sldIdLst>
            <p14:sldId id="298"/>
            <p14:sldId id="299"/>
            <p14:sldId id="300"/>
            <p14:sldId id="301"/>
            <p14:sldId id="302"/>
            <p14:sldId id="303"/>
            <p14:sldId id="304"/>
            <p14:sldId id="305"/>
            <p14:sldId id="306"/>
            <p14:sldId id="307"/>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Lst>
        </p14:section>
        <p14:section name="feedback" id="{05393C65-E891-4075-AED4-6364290A363E}">
          <p14:sldIdLst>
            <p14:sldId id="271"/>
            <p14:sldId id="272"/>
            <p14:sldId id="278"/>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AFCF"/>
    <a:srgbClr val="2EB5B5"/>
    <a:srgbClr val="00BCF2"/>
    <a:srgbClr val="F2F2F2"/>
    <a:srgbClr val="FFFFFF"/>
    <a:srgbClr val="505050"/>
    <a:srgbClr val="107C10"/>
    <a:srgbClr val="000000"/>
    <a:srgbClr val="323232"/>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06" autoAdjust="0"/>
    <p:restoredTop sz="79107" autoAdjust="0"/>
  </p:normalViewPr>
  <p:slideViewPr>
    <p:cSldViewPr>
      <p:cViewPr>
        <p:scale>
          <a:sx n="33" d="100"/>
          <a:sy n="33" d="100"/>
        </p:scale>
        <p:origin x="520" y="380"/>
      </p:cViewPr>
      <p:guideLst/>
    </p:cSldViewPr>
  </p:slideViewPr>
  <p:outlineViewPr>
    <p:cViewPr>
      <p:scale>
        <a:sx n="33" d="100"/>
        <a:sy n="33" d="100"/>
      </p:scale>
      <p:origin x="0" y="-14442"/>
    </p:cViewPr>
  </p:outlineViewPr>
  <p:notesTextViewPr>
    <p:cViewPr>
      <p:scale>
        <a:sx n="75" d="100"/>
        <a:sy n="75" d="100"/>
      </p:scale>
      <p:origin x="0" y="0"/>
    </p:cViewPr>
  </p:notesTextViewPr>
  <p:sorterViewPr>
    <p:cViewPr>
      <p:scale>
        <a:sx n="66" d="100"/>
        <a:sy n="66"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6/18/2016 3:26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6/18/2016 3:26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8435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Xamarin</a:t>
            </a:r>
            <a:r>
              <a:rPr lang="he-IL" baseline="0" dirty="0"/>
              <a:t> מאפשרת לכם לפתח אפליקציות </a:t>
            </a:r>
            <a:r>
              <a:rPr lang="he-IL" baseline="0" dirty="0" err="1"/>
              <a:t>נייטיב</a:t>
            </a:r>
            <a:r>
              <a:rPr lang="he-IL" baseline="0" dirty="0"/>
              <a:t> ב </a:t>
            </a:r>
            <a:r>
              <a:rPr lang="en-US" baseline="0" dirty="0"/>
              <a:t>C</a:t>
            </a:r>
            <a:r>
              <a:rPr lang="he-IL" baseline="0" dirty="0"/>
              <a:t># והכלי ממיר לבדו בעזרת </a:t>
            </a:r>
            <a:r>
              <a:rPr lang="en-US" baseline="0" dirty="0"/>
              <a:t>Mono</a:t>
            </a:r>
            <a:r>
              <a:rPr lang="he-IL" baseline="0" dirty="0"/>
              <a:t> את הקוד שלהם לאנדרואיד ו </a:t>
            </a:r>
            <a:r>
              <a:rPr lang="en-US" baseline="0" dirty="0"/>
              <a:t>IOS</a:t>
            </a:r>
            <a:r>
              <a:rPr lang="he-IL" baseline="0" dirty="0"/>
              <a:t>.</a:t>
            </a:r>
          </a:p>
          <a:p>
            <a:pPr algn="r" rtl="1"/>
            <a:r>
              <a:rPr lang="he-IL" baseline="0" dirty="0"/>
              <a:t>דבר נוסף הוא שזה מאפשר לכם לעשות </a:t>
            </a:r>
            <a:r>
              <a:rPr lang="en-US" baseline="0" dirty="0"/>
              <a:t>reuse</a:t>
            </a:r>
            <a:r>
              <a:rPr lang="he-IL" baseline="0" dirty="0"/>
              <a:t> של לוגיקת </a:t>
            </a:r>
            <a:r>
              <a:rPr lang="en-US" baseline="0" dirty="0"/>
              <a:t>UI</a:t>
            </a:r>
            <a:r>
              <a:rPr lang="he-IL" baseline="0" dirty="0"/>
              <a:t> בין הסוגים השונים של ה</a:t>
            </a:r>
            <a:r>
              <a:rPr lang="en-US" baseline="0" dirty="0"/>
              <a:t>devices</a:t>
            </a:r>
            <a:r>
              <a:rPr lang="he-IL" baseline="0" dirty="0"/>
              <a:t>.</a:t>
            </a:r>
          </a:p>
          <a:p>
            <a:pPr algn="r" rtl="1"/>
            <a:r>
              <a:rPr lang="he-IL" baseline="0" dirty="0"/>
              <a:t>לקוחות שלנו – </a:t>
            </a:r>
            <a:r>
              <a:rPr lang="en-US" baseline="0" dirty="0"/>
              <a:t>Rumble</a:t>
            </a:r>
            <a:r>
              <a:rPr lang="he-IL" baseline="0" dirty="0"/>
              <a:t> ו- </a:t>
            </a:r>
            <a:r>
              <a:rPr lang="en-US" baseline="0" dirty="0"/>
              <a:t>MyState</a:t>
            </a:r>
            <a:r>
              <a:rPr lang="he-IL" baseline="0" dirty="0"/>
              <a:t> אשר דברו בכנס ההכרזה הרשמי על </a:t>
            </a:r>
            <a:r>
              <a:rPr lang="he-IL" baseline="0" dirty="0" err="1"/>
              <a:t>זאמרין</a:t>
            </a:r>
            <a:r>
              <a:rPr lang="he-IL" baseline="0" dirty="0"/>
              <a:t> </a:t>
            </a:r>
            <a:r>
              <a:rPr lang="he-IL" baseline="0" dirty="0" err="1"/>
              <a:t>במקרוסופט</a:t>
            </a:r>
            <a:r>
              <a:rPr lang="he-IL" baseline="0" dirty="0"/>
              <a:t> סיפרו שכלי חסך להם עד כ 50% קוד.</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6/19/2016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76268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לפי</a:t>
            </a:r>
            <a:r>
              <a:rPr lang="he-IL" baseline="0" dirty="0"/>
              <a:t> גרטנר ב 2014 41% מהארגונים בחרו לפתח את </a:t>
            </a:r>
            <a:r>
              <a:rPr lang="he-IL" baseline="0" dirty="0" err="1"/>
              <a:t>האפלקציות</a:t>
            </a:r>
            <a:r>
              <a:rPr lang="he-IL" baseline="0" dirty="0"/>
              <a:t> שלהם </a:t>
            </a:r>
            <a:r>
              <a:rPr lang="he-IL" baseline="0" dirty="0" err="1"/>
              <a:t>בנייטיב</a:t>
            </a:r>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6/19/2016 9:48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8456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 2015 אחוז</a:t>
            </a:r>
            <a:r>
              <a:rPr lang="he-IL" baseline="0" dirty="0"/>
              <a:t> זה גדל ל 58%</a:t>
            </a:r>
          </a:p>
          <a:p>
            <a:pPr algn="r" rtl="1"/>
            <a:endParaRPr lang="he-IL" baseline="0"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6/19/2016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62543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32742" rtl="1" eaLnBrk="1" fontAlgn="auto" latinLnBrk="0" hangingPunct="1">
              <a:lnSpc>
                <a:spcPct val="90000"/>
              </a:lnSpc>
              <a:spcBef>
                <a:spcPts val="0"/>
              </a:spcBef>
              <a:spcAft>
                <a:spcPts val="340"/>
              </a:spcAft>
              <a:buClrTx/>
              <a:buSzTx/>
              <a:buFontTx/>
              <a:buNone/>
              <a:tabLst/>
              <a:defRPr/>
            </a:pPr>
            <a:r>
              <a:rPr lang="he-IL" baseline="0" dirty="0"/>
              <a:t>לא סתם אנחנו רואים את המגמה הזו, הסיבות הם שבפיתוח </a:t>
            </a:r>
            <a:r>
              <a:rPr lang="he-IL" baseline="0" dirty="0" err="1"/>
              <a:t>נייטיב</a:t>
            </a:r>
            <a:r>
              <a:rPr lang="he-IL" baseline="0" dirty="0"/>
              <a:t> אנחנו משיגים ביצועים טובים יותר, רכיבי </a:t>
            </a:r>
            <a:r>
              <a:rPr lang="he-IL" baseline="0" dirty="0" err="1"/>
              <a:t>נייטיב</a:t>
            </a:r>
            <a:r>
              <a:rPr lang="he-IL" baseline="0" dirty="0"/>
              <a:t> של </a:t>
            </a:r>
            <a:r>
              <a:rPr lang="en-US" baseline="0" dirty="0"/>
              <a:t>UI</a:t>
            </a:r>
            <a:r>
              <a:rPr lang="he-IL" baseline="0" dirty="0"/>
              <a:t>,</a:t>
            </a:r>
          </a:p>
          <a:p>
            <a:pPr marL="0" marR="0" lvl="0" indent="0" algn="r" defTabSz="932742" rtl="1" eaLnBrk="1" fontAlgn="auto" latinLnBrk="0" hangingPunct="1">
              <a:lnSpc>
                <a:spcPct val="90000"/>
              </a:lnSpc>
              <a:spcBef>
                <a:spcPts val="0"/>
              </a:spcBef>
              <a:spcAft>
                <a:spcPts val="340"/>
              </a:spcAft>
              <a:buClrTx/>
              <a:buSzTx/>
              <a:buFontTx/>
              <a:buNone/>
              <a:tabLst/>
              <a:defRPr/>
            </a:pPr>
            <a:r>
              <a:rPr lang="he-IL" baseline="0" dirty="0"/>
              <a:t>וגישה ל </a:t>
            </a:r>
            <a:r>
              <a:rPr lang="en-US" baseline="0" dirty="0"/>
              <a:t>Native API</a:t>
            </a:r>
            <a:r>
              <a:rPr lang="he-IL" baseline="0" dirty="0"/>
              <a:t> וכל זאת כדי להוציא את המיטב מכל </a:t>
            </a:r>
            <a:r>
              <a:rPr lang="en-US" baseline="0" dirty="0"/>
              <a:t>device</a:t>
            </a:r>
            <a:r>
              <a:rPr lang="he-IL" baseline="0" dirty="0"/>
              <a:t>.</a:t>
            </a:r>
          </a:p>
          <a:p>
            <a:pPr marL="0" marR="0" lvl="0" indent="0" algn="r" defTabSz="932742" rtl="1" eaLnBrk="1" fontAlgn="auto" latinLnBrk="0" hangingPunct="1">
              <a:lnSpc>
                <a:spcPct val="90000"/>
              </a:lnSpc>
              <a:spcBef>
                <a:spcPts val="0"/>
              </a:spcBef>
              <a:spcAft>
                <a:spcPts val="340"/>
              </a:spcAft>
              <a:buClrTx/>
              <a:buSzTx/>
              <a:buFontTx/>
              <a:buNone/>
              <a:tabLst/>
              <a:defRPr/>
            </a:pPr>
            <a:r>
              <a:rPr lang="he-IL" baseline="0" dirty="0"/>
              <a:t>וזה בדיוק מה </a:t>
            </a:r>
            <a:r>
              <a:rPr lang="he-IL" baseline="0" dirty="0" err="1"/>
              <a:t>שזאמרין</a:t>
            </a:r>
            <a:r>
              <a:rPr lang="he-IL" baseline="0" dirty="0"/>
              <a:t> מכוונת אליו.</a:t>
            </a:r>
            <a:endParaRPr lang="he-IL" dirty="0"/>
          </a:p>
          <a:p>
            <a:pPr algn="r" rtl="1"/>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6/19/2016 10:00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3139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רק שלושה חודשים מאז ההודעה</a:t>
            </a:r>
            <a:r>
              <a:rPr lang="he-IL" baseline="0" dirty="0"/>
              <a:t> של מקרוסופט על הרכישה וכבר גרטנר פרסמה שמקרוסופט קפצה לרביעי הרביעי ב </a:t>
            </a:r>
            <a:r>
              <a:rPr lang="en-US" baseline="0" dirty="0"/>
              <a:t>Magic Quadrant</a:t>
            </a:r>
            <a:r>
              <a:rPr lang="he-IL" baseline="0" dirty="0"/>
              <a:t> בתחום של פלטפורמת פיתוח אפליקציות מובייל.</a:t>
            </a:r>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6/19/2016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1499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77792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62068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4:47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3061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6/19/2016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31254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6/19/2016 10:14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5370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שלום לכולם וברוכים הבאים לכנס </a:t>
            </a:r>
            <a:r>
              <a:rPr lang="en-US" dirty="0"/>
              <a:t>SDP</a:t>
            </a:r>
            <a:r>
              <a:rPr lang="he-IL" dirty="0"/>
              <a:t> 2016</a:t>
            </a:r>
          </a:p>
          <a:p>
            <a:pPr algn="r" rtl="1"/>
            <a:r>
              <a:rPr lang="he-IL" dirty="0"/>
              <a:t>שמי גיא </a:t>
            </a:r>
            <a:r>
              <a:rPr lang="he-IL" dirty="0" err="1"/>
              <a:t>ברטנטל</a:t>
            </a:r>
            <a:r>
              <a:rPr lang="he-IL" dirty="0"/>
              <a:t> ואני ארכיטקט פתרונות לענן בחברת מקרוסופט</a:t>
            </a:r>
          </a:p>
          <a:p>
            <a:pPr algn="r" rtl="1"/>
            <a:r>
              <a:rPr lang="he-IL" dirty="0"/>
              <a:t>אני עובד בצוות ה </a:t>
            </a:r>
            <a:r>
              <a:rPr lang="en-US" dirty="0"/>
              <a:t>CTO</a:t>
            </a:r>
            <a:r>
              <a:rPr lang="he-IL" dirty="0"/>
              <a:t> המונה כ 24 ארכיטקטים אשר כל אחד מגיע מתחום שונה, בין עם זה </a:t>
            </a:r>
            <a:r>
              <a:rPr lang="en-US" dirty="0" err="1"/>
              <a:t>BigData</a:t>
            </a:r>
            <a:r>
              <a:rPr lang="he-IL" dirty="0"/>
              <a:t>, </a:t>
            </a:r>
            <a:r>
              <a:rPr lang="en-US" dirty="0"/>
              <a:t>ML</a:t>
            </a:r>
            <a:r>
              <a:rPr lang="he-IL" dirty="0"/>
              <a:t>, תשתיות, תקשורת.</a:t>
            </a:r>
          </a:p>
          <a:p>
            <a:pPr algn="r" rtl="1"/>
            <a:r>
              <a:rPr lang="he-IL" dirty="0"/>
              <a:t>אני אישית מגיע עם ניסיון של כ 18 שנה בפיתוח וניהול פיתוח מוצרים בטכנולוגיות של מקרוסופט וקוד פתוח.</a:t>
            </a:r>
          </a:p>
          <a:p>
            <a:pPr algn="r" rtl="1"/>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3966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Visual Studio 11</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B701FE48-E04A-46BF-8482-E3D921352176}" type="datetime1">
              <a:rPr lang="en-US" smtClean="0"/>
              <a:t>6/18/2016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94507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419071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6/19/2016 10:50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85727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900" b="0" i="0" kern="1200" dirty="0">
                <a:solidFill>
                  <a:schemeClr val="tx1"/>
                </a:solidFill>
                <a:effectLst/>
                <a:latin typeface="Segoe UI Light" pitchFamily="34" charset="0"/>
                <a:ea typeface="+mn-ea"/>
                <a:cs typeface="+mn-cs"/>
              </a:rPr>
              <a:t>מכירים את זה שאתם משתמשים במחלקה שחסר לה </a:t>
            </a:r>
            <a:r>
              <a:rPr lang="en-US" sz="900" b="0" i="0" kern="1200" dirty="0">
                <a:solidFill>
                  <a:schemeClr val="tx1"/>
                </a:solidFill>
                <a:effectLst/>
                <a:latin typeface="Segoe UI Light" pitchFamily="34" charset="0"/>
                <a:ea typeface="+mn-ea"/>
                <a:cs typeface="+mn-cs"/>
              </a:rPr>
              <a:t>using</a:t>
            </a:r>
            <a:r>
              <a:rPr lang="he-IL" sz="900" b="0" i="0" kern="1200" dirty="0">
                <a:solidFill>
                  <a:schemeClr val="tx1"/>
                </a:solidFill>
                <a:effectLst/>
                <a:latin typeface="Segoe UI Light" pitchFamily="34" charset="0"/>
                <a:ea typeface="+mn-ea"/>
                <a:cs typeface="+mn-cs"/>
              </a:rPr>
              <a:t>?</a:t>
            </a:r>
          </a:p>
          <a:p>
            <a:pPr algn="r" rtl="1"/>
            <a:r>
              <a:rPr lang="he-IL" sz="900" b="0" i="0" kern="1200" dirty="0">
                <a:solidFill>
                  <a:schemeClr val="tx1"/>
                </a:solidFill>
                <a:effectLst/>
                <a:latin typeface="Segoe UI Light" pitchFamily="34" charset="0"/>
                <a:ea typeface="+mn-ea"/>
                <a:cs typeface="+mn-cs"/>
              </a:rPr>
              <a:t>עכשיו ה </a:t>
            </a:r>
            <a:r>
              <a:rPr lang="en-US" sz="900" b="0" i="0" kern="1200" dirty="0">
                <a:solidFill>
                  <a:schemeClr val="tx1"/>
                </a:solidFill>
                <a:effectLst/>
                <a:latin typeface="Segoe UI Light" pitchFamily="34" charset="0"/>
                <a:ea typeface="+mn-ea"/>
                <a:cs typeface="+mn-cs"/>
              </a:rPr>
              <a:t>IDE</a:t>
            </a:r>
            <a:r>
              <a:rPr lang="he-IL" sz="900" b="0" i="0" kern="1200" dirty="0">
                <a:solidFill>
                  <a:schemeClr val="tx1"/>
                </a:solidFill>
                <a:effectLst/>
                <a:latin typeface="Segoe UI Light" pitchFamily="34" charset="0"/>
                <a:ea typeface="+mn-ea"/>
                <a:cs typeface="+mn-cs"/>
              </a:rPr>
              <a:t> יאפשר לכם להוסיף גם </a:t>
            </a:r>
            <a:r>
              <a:rPr lang="en-US" sz="900" b="0" i="0" kern="1200" dirty="0">
                <a:solidFill>
                  <a:schemeClr val="tx1"/>
                </a:solidFill>
                <a:effectLst/>
                <a:latin typeface="Segoe UI Light" pitchFamily="34" charset="0"/>
                <a:ea typeface="+mn-ea"/>
                <a:cs typeface="+mn-cs"/>
              </a:rPr>
              <a:t>using</a:t>
            </a:r>
            <a:r>
              <a:rPr lang="he-IL" sz="900" b="0" i="0" kern="1200" dirty="0">
                <a:solidFill>
                  <a:schemeClr val="tx1"/>
                </a:solidFill>
                <a:effectLst/>
                <a:latin typeface="Segoe UI Light" pitchFamily="34" charset="0"/>
                <a:ea typeface="+mn-ea"/>
                <a:cs typeface="+mn-cs"/>
              </a:rPr>
              <a:t> אם טעיתם באיות וגם יוסיף </a:t>
            </a:r>
            <a:r>
              <a:rPr lang="en-US" sz="900" b="0" i="0" kern="1200" dirty="0">
                <a:solidFill>
                  <a:schemeClr val="tx1"/>
                </a:solidFill>
                <a:effectLst/>
                <a:latin typeface="Segoe UI Light" pitchFamily="34" charset="0"/>
                <a:ea typeface="+mn-ea"/>
                <a:cs typeface="+mn-cs"/>
              </a:rPr>
              <a:t>reference</a:t>
            </a:r>
            <a:r>
              <a:rPr lang="he-IL" sz="900" b="0" i="0" kern="1200" dirty="0">
                <a:solidFill>
                  <a:schemeClr val="tx1"/>
                </a:solidFill>
                <a:effectLst/>
                <a:latin typeface="Segoe UI Light" pitchFamily="34" charset="0"/>
                <a:ea typeface="+mn-ea"/>
                <a:cs typeface="+mn-cs"/>
              </a:rPr>
              <a:t> לפרויקט אם חסר.</a:t>
            </a:r>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3:26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3602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מכירים</a:t>
            </a:r>
            <a:r>
              <a:rPr lang="he-IL" baseline="0" dirty="0"/>
              <a:t> את זה שאתם רוצים לבדוק </a:t>
            </a:r>
            <a:r>
              <a:rPr lang="en-US" baseline="0" dirty="0"/>
              <a:t>API</a:t>
            </a:r>
            <a:r>
              <a:rPr lang="he-IL" baseline="0" dirty="0"/>
              <a:t> חיצוני אז אתם מייצרים </a:t>
            </a:r>
            <a:r>
              <a:rPr lang="en-US" baseline="0" dirty="0"/>
              <a:t>console app</a:t>
            </a:r>
            <a:r>
              <a:rPr lang="he-IL" baseline="0" dirty="0"/>
              <a:t> או משהו דומה ויושבים לחקור את ה </a:t>
            </a:r>
            <a:r>
              <a:rPr lang="en-US" baseline="0" dirty="0"/>
              <a:t>API</a:t>
            </a:r>
            <a:r>
              <a:rPr lang="he-IL" baseline="0" dirty="0"/>
              <a:t>?</a:t>
            </a:r>
          </a:p>
          <a:p>
            <a:pPr algn="r" rtl="1"/>
            <a:r>
              <a:rPr lang="he-IL" baseline="0" dirty="0"/>
              <a:t>אז נגמרו הימים האלו, אני רוצה להדגים לכם את אחד החידושים היפים ב</a:t>
            </a:r>
            <a:r>
              <a:rPr lang="en-US" baseline="0" dirty="0"/>
              <a:t>VS</a:t>
            </a:r>
            <a:r>
              <a:rPr lang="he-IL" baseline="0" dirty="0"/>
              <a:t>2015</a:t>
            </a:r>
          </a:p>
          <a:p>
            <a:pPr algn="r" rtl="1"/>
            <a:endParaRPr lang="he-IL" baseline="0" dirty="0"/>
          </a:p>
          <a:p>
            <a:pPr algn="r" rtl="1"/>
            <a:r>
              <a:rPr lang="he-IL" baseline="0" dirty="0"/>
              <a:t>החלון </a:t>
            </a:r>
            <a:r>
              <a:rPr lang="he-IL" baseline="0" dirty="0" err="1"/>
              <a:t>האינטרקטיבי</a:t>
            </a:r>
            <a:r>
              <a:rPr lang="he-IL" baseline="0" dirty="0"/>
              <a:t> הוא חלון מסוג </a:t>
            </a:r>
            <a:r>
              <a:rPr lang="en-US" baseline="0" dirty="0"/>
              <a:t> read-</a:t>
            </a:r>
            <a:r>
              <a:rPr lang="en-US" baseline="0" dirty="0" err="1"/>
              <a:t>eval</a:t>
            </a:r>
            <a:r>
              <a:rPr lang="en-US" baseline="0" dirty="0"/>
              <a:t>-print-loop (REPL) </a:t>
            </a:r>
            <a:r>
              <a:rPr lang="he-IL" baseline="0" dirty="0"/>
              <a:t>עם יכולות עריכה מתקדמות כולל יכולות </a:t>
            </a:r>
            <a:r>
              <a:rPr lang="en-US" baseline="0" dirty="0" err="1"/>
              <a:t>intelisence</a:t>
            </a:r>
            <a:r>
              <a:rPr lang="he-IL" baseline="0" dirty="0"/>
              <a:t> ויכולות הגדרה מחדש של מחלקות ופונקציות.</a:t>
            </a:r>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5:19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690065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ב</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3:26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90043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3:26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69387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043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מתאים</a:t>
            </a:r>
            <a:r>
              <a:rPr lang="he-IL" baseline="0" dirty="0"/>
              <a:t> לתיקיות </a:t>
            </a:r>
            <a:r>
              <a:rPr lang="he-IL" baseline="0" dirty="0" err="1"/>
              <a:t>פייטון</a:t>
            </a:r>
            <a:r>
              <a:rPr lang="he-IL" baseline="0" dirty="0"/>
              <a:t> סקריפט או </a:t>
            </a:r>
            <a:r>
              <a:rPr lang="en-US" baseline="0" dirty="0" err="1"/>
              <a:t>nodejs</a:t>
            </a:r>
            <a:r>
              <a:rPr lang="he-IL" baseline="0" dirty="0"/>
              <a:t> וכדומה</a:t>
            </a:r>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3:26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187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46249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שלום לכולם וברוכים הבאים לכנס </a:t>
            </a:r>
            <a:r>
              <a:rPr lang="en-US" dirty="0"/>
              <a:t>SDP</a:t>
            </a:r>
            <a:r>
              <a:rPr lang="he-IL" dirty="0"/>
              <a:t> 2016</a:t>
            </a:r>
          </a:p>
          <a:p>
            <a:pPr algn="r" rtl="1"/>
            <a:r>
              <a:rPr lang="he-IL" dirty="0"/>
              <a:t>שמי גיא </a:t>
            </a:r>
            <a:r>
              <a:rPr lang="he-IL" dirty="0" err="1"/>
              <a:t>ברטנטל</a:t>
            </a:r>
            <a:r>
              <a:rPr lang="he-IL" dirty="0"/>
              <a:t> ואני ארכיטקט פתרונות לענן בחברת מקרוסופט</a:t>
            </a:r>
          </a:p>
          <a:p>
            <a:pPr algn="r" rtl="1"/>
            <a:r>
              <a:rPr lang="he-IL" dirty="0"/>
              <a:t>אני עובד בצוות ה </a:t>
            </a:r>
            <a:r>
              <a:rPr lang="en-US" dirty="0"/>
              <a:t>CTO</a:t>
            </a:r>
            <a:r>
              <a:rPr lang="he-IL" dirty="0"/>
              <a:t> המונה כ 24 ארכיטקטים אשר כל אחד מגיע מתחום שונה, בין עם זה </a:t>
            </a:r>
            <a:r>
              <a:rPr lang="en-US" dirty="0" err="1"/>
              <a:t>BigData</a:t>
            </a:r>
            <a:r>
              <a:rPr lang="he-IL" dirty="0"/>
              <a:t>, </a:t>
            </a:r>
            <a:r>
              <a:rPr lang="en-US" dirty="0"/>
              <a:t>ML</a:t>
            </a:r>
            <a:r>
              <a:rPr lang="he-IL" dirty="0"/>
              <a:t>, תשתיות, תקשורת.</a:t>
            </a:r>
          </a:p>
          <a:p>
            <a:pPr algn="r" rtl="1"/>
            <a:r>
              <a:rPr lang="he-IL" dirty="0"/>
              <a:t>אני אישית מגיע עם ניסיון של כ 18 שנה בפיתוח וניהול פיתוח מוצרים בטכנולוגיות של מקרוסופט וקוד פתוח.</a:t>
            </a:r>
          </a:p>
          <a:p>
            <a:pPr algn="r" rtl="1"/>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6/19/2016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215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a:t>
            </a:r>
            <a:r>
              <a:rPr lang="he-IL" baseline="0" dirty="0"/>
              <a:t> </a:t>
            </a:r>
            <a:r>
              <a:rPr lang="en-US" baseline="0" dirty="0"/>
              <a:t>VS 15</a:t>
            </a:r>
            <a:r>
              <a:rPr lang="he-IL" baseline="0" dirty="0"/>
              <a:t> יתווסף </a:t>
            </a:r>
            <a:r>
              <a:rPr lang="en-US" baseline="0" dirty="0"/>
              <a:t>tool</a:t>
            </a:r>
            <a:r>
              <a:rPr lang="he-IL" baseline="0" dirty="0"/>
              <a:t> נוסף עבור </a:t>
            </a:r>
            <a:r>
              <a:rPr lang="en-US" baseline="0" dirty="0"/>
              <a:t>UWP</a:t>
            </a:r>
            <a:r>
              <a:rPr lang="he-IL" baseline="0" dirty="0"/>
              <a:t> אשר יתריע על בעיות ביצועים שיש לנו באפליקציה</a:t>
            </a:r>
          </a:p>
          <a:p>
            <a:pPr algn="r" rtl="1"/>
            <a:r>
              <a:rPr lang="he-IL" baseline="0" dirty="0"/>
              <a:t>בדוגמא הבאה – שימוש ב </a:t>
            </a:r>
            <a:r>
              <a:rPr lang="en-US" baseline="0" dirty="0"/>
              <a:t>x:Name</a:t>
            </a:r>
            <a:r>
              <a:rPr lang="he-IL" baseline="0" dirty="0"/>
              <a:t> במקום ב </a:t>
            </a:r>
            <a:r>
              <a:rPr lang="en-US" baseline="0" dirty="0"/>
              <a:t>x:Key</a:t>
            </a:r>
          </a:p>
          <a:p>
            <a:pPr algn="r" rtl="1"/>
            <a:r>
              <a:rPr lang="he-IL" baseline="0" dirty="0"/>
              <a:t>בזבוז זיכרון ו </a:t>
            </a:r>
            <a:r>
              <a:rPr lang="en-US" baseline="0" dirty="0"/>
              <a:t>CPU</a:t>
            </a:r>
            <a:r>
              <a:rPr lang="he-IL" baseline="0" dirty="0"/>
              <a:t> בגלל יצירת </a:t>
            </a:r>
            <a:r>
              <a:rPr lang="en-US" baseline="0" dirty="0"/>
              <a:t>type</a:t>
            </a:r>
            <a:r>
              <a:rPr lang="he-IL" baseline="0" dirty="0"/>
              <a:t> נוסף</a:t>
            </a:r>
          </a:p>
          <a:p>
            <a:pPr algn="r" rtl="1"/>
            <a:r>
              <a:rPr lang="en-US" baseline="0" dirty="0"/>
              <a:t>x:Name</a:t>
            </a:r>
            <a:r>
              <a:rPr lang="he-IL" baseline="0" dirty="0"/>
              <a:t> לא יכול ליהנות מ </a:t>
            </a:r>
            <a:r>
              <a:rPr lang="en-US" baseline="0" dirty="0"/>
              <a:t>Defer Loading</a:t>
            </a:r>
            <a:r>
              <a:rPr lang="he-IL" baseline="0" dirty="0"/>
              <a:t> – טעינת ה </a:t>
            </a:r>
            <a:r>
              <a:rPr lang="en-US" baseline="0" dirty="0"/>
              <a:t>resource</a:t>
            </a:r>
            <a:r>
              <a:rPr lang="he-IL" baseline="0" dirty="0"/>
              <a:t> רק כאשר צריך</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3:26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386301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6/18/2016 4:53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65087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800"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FEA05ED1-98DB-40F0-AEDE-6AA03D2693F1}" type="datetime1">
              <a:rPr lang="en-US" smtClean="0">
                <a:solidFill>
                  <a:prstClr val="black"/>
                </a:solidFill>
              </a:rPr>
              <a:pPr/>
              <a:t>6/18/2016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144325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100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8995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613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835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מקרוסופט משקיע המון בכלי הפיתוח לספק לכם את פלטפורמה</a:t>
            </a:r>
            <a:r>
              <a:rPr lang="he-IL" baseline="0" dirty="0"/>
              <a:t> וכלי הפיתוח הטובים ביותר, בכך:</a:t>
            </a:r>
          </a:p>
          <a:p>
            <a:pPr algn="r" rtl="1"/>
            <a:endParaRPr lang="he-IL" dirty="0"/>
          </a:p>
          <a:p>
            <a:pPr algn="r" rtl="1"/>
            <a:r>
              <a:rPr lang="he-IL" dirty="0"/>
              <a:t>1. להעצים אתכם, המפתחים כך ש</a:t>
            </a:r>
            <a:r>
              <a:rPr lang="he-IL" baseline="0" dirty="0"/>
              <a:t>תוכלו לפתח ולתחזק מגוון רחב של תוכנות בקלות וביעילות. </a:t>
            </a:r>
          </a:p>
          <a:p>
            <a:pPr algn="r" rtl="1"/>
            <a:endParaRPr lang="he-IL" baseline="0" dirty="0"/>
          </a:p>
          <a:p>
            <a:pPr algn="r" rtl="1"/>
            <a:r>
              <a:rPr lang="he-IL" baseline="0" dirty="0"/>
              <a:t>2. הגישה החדשה של מיקרוסופט הינה גישה פתוחה, כלומר תוכלו לפתח תוכנות אשר ירוצו על כל מערכת הפעלה, בין אם זה לינוקס, </a:t>
            </a:r>
            <a:r>
              <a:rPr lang="en-US" baseline="0" dirty="0"/>
              <a:t>IOS</a:t>
            </a:r>
            <a:r>
              <a:rPr lang="he-IL" baseline="0" dirty="0"/>
              <a:t> או </a:t>
            </a:r>
            <a:r>
              <a:rPr lang="en-US" baseline="0" dirty="0"/>
              <a:t>android</a:t>
            </a:r>
            <a:r>
              <a:rPr lang="he-IL" baseline="0" dirty="0"/>
              <a:t>.</a:t>
            </a:r>
          </a:p>
          <a:p>
            <a:pPr algn="r" rtl="1"/>
            <a:endParaRPr lang="he-IL" baseline="0" dirty="0"/>
          </a:p>
          <a:p>
            <a:pPr algn="r" rtl="1"/>
            <a:r>
              <a:rPr lang="he-IL" baseline="0" dirty="0"/>
              <a:t>3. ולאפשר עבודה עם כלי קוד פתוח מכיוון שאנחנו מאמינים שתרומה של כל מפתח לקהילה שווה המון.</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1688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מיקרוסופט מספקת כיום תחת משפחת </a:t>
            </a:r>
            <a:r>
              <a:rPr lang="en-US" dirty="0"/>
              <a:t>VS</a:t>
            </a:r>
            <a:r>
              <a:rPr lang="he-IL" dirty="0"/>
              <a:t> 3 מוצרים</a:t>
            </a:r>
          </a:p>
          <a:p>
            <a:pPr algn="r" rtl="1"/>
            <a:r>
              <a:rPr lang="en-US" dirty="0"/>
              <a:t>VSIDE</a:t>
            </a:r>
            <a:r>
              <a:rPr lang="he-IL" dirty="0"/>
              <a:t> – פלטפורמת פיתוח מלאה לכל סוגי התוכנות</a:t>
            </a:r>
          </a:p>
          <a:p>
            <a:pPr algn="r" rtl="1"/>
            <a:r>
              <a:rPr lang="en-US" dirty="0"/>
              <a:t>VSCODE</a:t>
            </a:r>
            <a:r>
              <a:rPr lang="he-IL" dirty="0"/>
              <a:t> – כלי עריכת קוד קליל ומהיר מאוד המותאם במיוחד לעריכת קוד – הכלי יכול לרוץ על </a:t>
            </a:r>
            <a:r>
              <a:rPr lang="en-US" dirty="0"/>
              <a:t>windows, mac &amp; Linux</a:t>
            </a:r>
            <a:r>
              <a:rPr lang="he-IL" dirty="0"/>
              <a:t> </a:t>
            </a:r>
          </a:p>
          <a:p>
            <a:pPr algn="r" rtl="1"/>
            <a:r>
              <a:rPr lang="en-US" dirty="0"/>
              <a:t>VSTS</a:t>
            </a:r>
            <a:r>
              <a:rPr lang="he-IL" dirty="0"/>
              <a:t> – מוצר </a:t>
            </a:r>
            <a:r>
              <a:rPr lang="en-US" dirty="0"/>
              <a:t>SaaS</a:t>
            </a:r>
            <a:r>
              <a:rPr lang="he-IL" dirty="0"/>
              <a:t> הנועד לניהול מלא מקצה לקצה של כל מחזור החיים של התוכנה.</a:t>
            </a:r>
          </a:p>
          <a:p>
            <a:pPr algn="r" rtl="1"/>
            <a:endParaRPr lang="he-IL" dirty="0"/>
          </a:p>
          <a:p>
            <a:pPr algn="r" rtl="1"/>
            <a:r>
              <a:rPr lang="he-IL" dirty="0"/>
              <a:t>אנחנו נתמקד בעיקר כיום ב </a:t>
            </a:r>
            <a:r>
              <a:rPr lang="en-US" dirty="0"/>
              <a:t>VSIDE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426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defTabSz="931518" rtl="1">
              <a:buFont typeface="Arial" panose="020B0604020202020204" pitchFamily="34" charset="0"/>
              <a:buNone/>
            </a:pPr>
            <a:r>
              <a:rPr lang="he-IL" dirty="0"/>
              <a:t>הנתונים הנ"ל נכונים לכנס </a:t>
            </a:r>
            <a:r>
              <a:rPr lang="en-US" dirty="0"/>
              <a:t>Build 2016</a:t>
            </a:r>
            <a:r>
              <a:rPr lang="he-IL" dirty="0"/>
              <a:t> שנערך לאחרונה</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217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8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6/18/2016 3:26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96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בטח שמעתם</a:t>
            </a:r>
            <a:r>
              <a:rPr lang="he-IL" baseline="0" dirty="0"/>
              <a:t> על זה שמקרוסופט רכשה את חברת </a:t>
            </a:r>
            <a:r>
              <a:rPr lang="en-US" baseline="0" dirty="0" err="1"/>
              <a:t>xamarin</a:t>
            </a:r>
            <a:r>
              <a:rPr lang="he-IL" baseline="0" dirty="0"/>
              <a:t> לפני מספר חודשים...</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6/19/2016 9:50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54937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Master" Target="../slideMasters/slideMaster3.xml"/><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 y="1590"/>
            <a:ext cx="12429518" cy="6999927"/>
          </a:xfrm>
          <a:prstGeom prst="rect">
            <a:avLst/>
          </a:prstGeom>
          <a:noFill/>
          <a:ln>
            <a:noFill/>
          </a:ln>
        </p:spPr>
      </p:pic>
      <p:pic>
        <p:nvPicPr>
          <p:cNvPr id="5"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7201" y="6220740"/>
            <a:ext cx="1371600" cy="293816"/>
          </a:xfrm>
          <a:prstGeom prst="rect">
            <a:avLst/>
          </a:prstGeom>
        </p:spPr>
      </p:pic>
    </p:spTree>
    <p:extLst>
      <p:ext uri="{BB962C8B-B14F-4D97-AF65-F5344CB8AC3E}">
        <p14:creationId xmlns:p14="http://schemas.microsoft.com/office/powerpoint/2010/main" val="375738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6"/>
          </a:xfrm>
          <a:prstGeom prst="rect">
            <a:avLst/>
          </a:prstGeom>
        </p:spPr>
      </p:pic>
      <p:sp>
        <p:nvSpPr>
          <p:cNvPr id="5" name="Text Box 3"/>
          <p:cNvSpPr txBox="1">
            <a:spLocks noChangeArrowheads="1"/>
          </p:cNvSpPr>
          <p:nvPr userDrawn="1"/>
        </p:nvSpPr>
        <p:spPr bwMode="blackWhite">
          <a:xfrm>
            <a:off x="279886" y="6079000"/>
            <a:ext cx="10961779" cy="618994"/>
          </a:xfrm>
          <a:prstGeom prst="rect">
            <a:avLst/>
          </a:prstGeom>
        </p:spPr>
        <p:txBody>
          <a:bodyPr vert="horz" wrap="square" lIns="182644" tIns="146115" rIns="182644" bIns="146115" numCol="1" anchor="t" anchorCtr="0" compatLnSpc="1">
            <a:prstTxWarp prst="textNoShape">
              <a:avLst/>
            </a:prstTxWarp>
            <a:spAutoFit/>
          </a:bodyPr>
          <a:lstStyle/>
          <a:p>
            <a:pPr defTabSz="93108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Microsoft, Windows, and other product names are or may be registered trademarks and/or trademarks in the U.S. and/or other countries.</a:t>
            </a:r>
          </a:p>
          <a:p>
            <a:pPr defTabSz="93108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644110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46" tIns="146117" rIns="182646" bIns="146117" numCol="1" anchor="t" anchorCtr="0" compatLnSpc="1">
            <a:prstTxWarp prst="textNoShape">
              <a:avLst/>
            </a:prstTxWarp>
            <a:spAutoFit/>
          </a:bodyPr>
          <a:lstStyle/>
          <a:p>
            <a:pPr defTabSz="931085"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0605398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pic>
        <p:nvPicPr>
          <p:cNvPr id="87" name="Picture 86"/>
          <p:cNvPicPr>
            <a:picLocks noChangeAspect="1"/>
          </p:cNvPicPr>
          <p:nvPr userDrawn="1"/>
        </p:nvPicPr>
        <p:blipFill>
          <a:blip r:embed="rId2"/>
          <a:stretch>
            <a:fillRect/>
          </a:stretch>
        </p:blipFill>
        <p:spPr>
          <a:xfrm>
            <a:off x="1163375" y="5283417"/>
            <a:ext cx="2802908" cy="1810190"/>
          </a:xfrm>
          <a:prstGeom prst="rect">
            <a:avLst/>
          </a:prstGeom>
        </p:spPr>
      </p:pic>
      <p:sp>
        <p:nvSpPr>
          <p:cNvPr id="88" name="Right Arrow 87"/>
          <p:cNvSpPr/>
          <p:nvPr userDrawn="1"/>
        </p:nvSpPr>
        <p:spPr>
          <a:xfrm>
            <a:off x="3299458" y="2348963"/>
            <a:ext cx="1644132" cy="964201"/>
          </a:xfrm>
          <a:prstGeom prst="rightArrow">
            <a:avLst>
              <a:gd name="adj1" fmla="val 50000"/>
              <a:gd name="adj2" fmla="val 73537"/>
            </a:avLst>
          </a:prstGeom>
          <a:solidFill>
            <a:schemeClr val="bg2">
              <a:lumMod val="40000"/>
              <a:lumOff val="60000"/>
            </a:schemeClr>
          </a:solidFill>
          <a:ln w="1079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89" name="Right Arrow 88"/>
          <p:cNvSpPr/>
          <p:nvPr userDrawn="1"/>
        </p:nvSpPr>
        <p:spPr>
          <a:xfrm>
            <a:off x="5694344" y="2348963"/>
            <a:ext cx="1679673" cy="964201"/>
          </a:xfrm>
          <a:prstGeom prst="rightArrow">
            <a:avLst>
              <a:gd name="adj1" fmla="val 50000"/>
              <a:gd name="adj2" fmla="val 73537"/>
            </a:avLst>
          </a:prstGeom>
          <a:solidFill>
            <a:schemeClr val="bg2">
              <a:lumMod val="40000"/>
              <a:lumOff val="60000"/>
            </a:schemeClr>
          </a:solidFill>
          <a:ln w="1079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90" name="Right Arrow 89"/>
          <p:cNvSpPr/>
          <p:nvPr userDrawn="1"/>
        </p:nvSpPr>
        <p:spPr>
          <a:xfrm>
            <a:off x="8124771" y="2348963"/>
            <a:ext cx="1046405" cy="964201"/>
          </a:xfrm>
          <a:prstGeom prst="rightArrow">
            <a:avLst>
              <a:gd name="adj1" fmla="val 50000"/>
              <a:gd name="adj2" fmla="val 73537"/>
            </a:avLst>
          </a:prstGeom>
          <a:solidFill>
            <a:schemeClr val="bg2">
              <a:lumMod val="40000"/>
              <a:lumOff val="60000"/>
            </a:schemeClr>
          </a:solidFill>
          <a:ln w="1079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91" name="TextBox 90"/>
          <p:cNvSpPr txBox="1"/>
          <p:nvPr userDrawn="1"/>
        </p:nvSpPr>
        <p:spPr>
          <a:xfrm>
            <a:off x="1638598" y="1701781"/>
            <a:ext cx="1874059" cy="359545"/>
          </a:xfrm>
          <a:prstGeom prst="rect">
            <a:avLst/>
          </a:prstGeom>
        </p:spPr>
        <p:txBody>
          <a:bodyPr vert="horz" wrap="square" lIns="93223" tIns="93223" rIns="93223" bIns="93223" rtlCol="0" anchor="t">
            <a:noAutofit/>
          </a:bodyPr>
          <a:lstStyle/>
          <a:p>
            <a:pPr marL="237891" indent="-237891" algn="ct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92" name="TextBox 91"/>
          <p:cNvSpPr txBox="1"/>
          <p:nvPr userDrawn="1"/>
        </p:nvSpPr>
        <p:spPr>
          <a:xfrm>
            <a:off x="3746531" y="1701782"/>
            <a:ext cx="2516673" cy="317021"/>
          </a:xfrm>
          <a:prstGeom prst="rect">
            <a:avLst/>
          </a:prstGeom>
        </p:spPr>
        <p:txBody>
          <a:bodyPr vert="horz" wrap="square" lIns="93223" tIns="93223" rIns="93223" bIns="93223" rtlCol="0" anchor="t">
            <a:noAutofit/>
          </a:bodyPr>
          <a:lstStyle/>
          <a:p>
            <a:pPr marL="237891" indent="-237891" algn="ct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 + Deploy</a:t>
            </a:r>
          </a:p>
        </p:txBody>
      </p:sp>
      <p:sp>
        <p:nvSpPr>
          <p:cNvPr id="93" name="TextBox 92"/>
          <p:cNvSpPr txBox="1"/>
          <p:nvPr userDrawn="1"/>
        </p:nvSpPr>
        <p:spPr>
          <a:xfrm>
            <a:off x="6429047" y="1701781"/>
            <a:ext cx="1874059" cy="359545"/>
          </a:xfrm>
          <a:prstGeom prst="rect">
            <a:avLst/>
          </a:prstGeom>
        </p:spPr>
        <p:txBody>
          <a:bodyPr vert="horz" wrap="square" lIns="93223" tIns="93223" rIns="93223" bIns="93223" rtlCol="0" anchor="t">
            <a:noAutofit/>
          </a:bodyPr>
          <a:lstStyle/>
          <a:p>
            <a:pPr marL="237891" indent="-237891" algn="ct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Load Testing</a:t>
            </a:r>
          </a:p>
        </p:txBody>
      </p:sp>
      <p:sp>
        <p:nvSpPr>
          <p:cNvPr id="94" name="TextBox 93"/>
          <p:cNvSpPr txBox="1"/>
          <p:nvPr userDrawn="1"/>
        </p:nvSpPr>
        <p:spPr>
          <a:xfrm>
            <a:off x="9001844" y="1701782"/>
            <a:ext cx="2089513" cy="387347"/>
          </a:xfrm>
          <a:prstGeom prst="rect">
            <a:avLst/>
          </a:prstGeom>
        </p:spPr>
        <p:txBody>
          <a:bodyPr vert="horz" wrap="square" lIns="93223" tIns="93223" rIns="93223" bIns="93223" rtlCol="0" anchor="t">
            <a:noAutofit/>
          </a:bodyPr>
          <a:lstStyle/>
          <a:p>
            <a:pPr marL="237891" indent="-237891" algn="ct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95" name="Rounded Rectangle 94"/>
          <p:cNvSpPr/>
          <p:nvPr userDrawn="1"/>
        </p:nvSpPr>
        <p:spPr>
          <a:xfrm>
            <a:off x="1825039" y="2133234"/>
            <a:ext cx="1513663" cy="1510087"/>
          </a:xfrm>
          <a:prstGeom prst="roundRect">
            <a:avLst>
              <a:gd name="adj" fmla="val 5783"/>
            </a:avLst>
          </a:prstGeom>
          <a:solidFill>
            <a:schemeClr val="bg1"/>
          </a:solidFill>
          <a:ln w="28575" cap="flat" cmpd="sng" algn="ctr">
            <a:solidFill>
              <a:srgbClr val="FFFFFF"/>
            </a:solid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96" name="Rounded Rectangle 95"/>
          <p:cNvSpPr/>
          <p:nvPr userDrawn="1"/>
        </p:nvSpPr>
        <p:spPr>
          <a:xfrm>
            <a:off x="4238853" y="2133234"/>
            <a:ext cx="1513663" cy="1510087"/>
          </a:xfrm>
          <a:prstGeom prst="roundRect">
            <a:avLst>
              <a:gd name="adj" fmla="val 5783"/>
            </a:avLst>
          </a:prstGeom>
          <a:solidFill>
            <a:schemeClr val="bg1"/>
          </a:solidFill>
          <a:ln w="28575" cap="flat" cmpd="sng" algn="ctr">
            <a:solidFill>
              <a:srgbClr val="FFFFFF"/>
            </a:solid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97" name="Rounded Rectangle 96"/>
          <p:cNvSpPr/>
          <p:nvPr userDrawn="1"/>
        </p:nvSpPr>
        <p:spPr>
          <a:xfrm>
            <a:off x="6652670" y="2133234"/>
            <a:ext cx="1513663" cy="1510087"/>
          </a:xfrm>
          <a:prstGeom prst="roundRect">
            <a:avLst>
              <a:gd name="adj" fmla="val 5783"/>
            </a:avLst>
          </a:prstGeom>
          <a:solidFill>
            <a:schemeClr val="bg1"/>
          </a:solidFill>
          <a:ln w="28575" cap="flat" cmpd="sng" algn="ctr">
            <a:solidFill>
              <a:srgbClr val="FFFFFF"/>
            </a:solidFill>
            <a:prstDash val="solid"/>
          </a:ln>
          <a:effectLst/>
        </p:spPr>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algn="ctr">
              <a:defRPr/>
            </a:pPr>
            <a:endParaRPr lang="en-US" sz="1122" kern="0" dirty="0">
              <a:solidFill>
                <a:srgbClr val="FFFFFF"/>
              </a:solidFill>
            </a:endParaRPr>
          </a:p>
        </p:txBody>
      </p:sp>
      <p:sp>
        <p:nvSpPr>
          <p:cNvPr id="98" name="Bent Arrow 97"/>
          <p:cNvSpPr/>
          <p:nvPr userDrawn="1"/>
        </p:nvSpPr>
        <p:spPr>
          <a:xfrm rot="10800000">
            <a:off x="4177497" y="4084706"/>
            <a:ext cx="6243303" cy="1804386"/>
          </a:xfrm>
          <a:prstGeom prst="bentArrow">
            <a:avLst>
              <a:gd name="adj1" fmla="val 4873"/>
              <a:gd name="adj2" fmla="val 8600"/>
              <a:gd name="adj3" fmla="val 13322"/>
              <a:gd name="adj4" fmla="val 2947"/>
            </a:avLst>
          </a:prstGeom>
          <a:solidFill>
            <a:schemeClr val="bg2">
              <a:lumMod val="40000"/>
              <a:lumOff val="60000"/>
            </a:schemeClr>
          </a:solidFill>
          <a:ln w="1079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pic>
        <p:nvPicPr>
          <p:cNvPr id="99" name="Picture 98"/>
          <p:cNvPicPr>
            <a:picLocks noChangeAspect="1"/>
          </p:cNvPicPr>
          <p:nvPr userDrawn="1"/>
        </p:nvPicPr>
        <p:blipFill>
          <a:blip r:embed="rId3"/>
          <a:stretch>
            <a:fillRect/>
          </a:stretch>
        </p:blipFill>
        <p:spPr>
          <a:xfrm>
            <a:off x="6243539" y="4727942"/>
            <a:ext cx="2111216" cy="1538326"/>
          </a:xfrm>
          <a:prstGeom prst="rect">
            <a:avLst/>
          </a:prstGeom>
        </p:spPr>
      </p:pic>
      <p:pic>
        <p:nvPicPr>
          <p:cNvPr id="100" name="Picture 99"/>
          <p:cNvPicPr>
            <a:picLocks noChangeAspect="1"/>
          </p:cNvPicPr>
          <p:nvPr userDrawn="1"/>
        </p:nvPicPr>
        <p:blipFill>
          <a:blip r:embed="rId4"/>
          <a:stretch>
            <a:fillRect/>
          </a:stretch>
        </p:blipFill>
        <p:spPr>
          <a:xfrm>
            <a:off x="4418768" y="2400994"/>
            <a:ext cx="1153268" cy="964293"/>
          </a:xfrm>
          <a:prstGeom prst="rect">
            <a:avLst/>
          </a:prstGeom>
        </p:spPr>
      </p:pic>
      <p:grpSp>
        <p:nvGrpSpPr>
          <p:cNvPr id="101" name="Group 100"/>
          <p:cNvGrpSpPr/>
          <p:nvPr userDrawn="1"/>
        </p:nvGrpSpPr>
        <p:grpSpPr>
          <a:xfrm>
            <a:off x="1897425" y="2455682"/>
            <a:ext cx="1046848" cy="1139172"/>
            <a:chOff x="1523922" y="2094289"/>
            <a:chExt cx="1106696" cy="1207151"/>
          </a:xfrm>
        </p:grpSpPr>
        <p:pic>
          <p:nvPicPr>
            <p:cNvPr id="102" name="Picture 101"/>
            <p:cNvPicPr>
              <a:picLocks noChangeAspect="1"/>
            </p:cNvPicPr>
            <p:nvPr/>
          </p:nvPicPr>
          <p:blipFill>
            <a:blip r:embed="rId5"/>
            <a:stretch>
              <a:fillRect/>
            </a:stretch>
          </p:blipFill>
          <p:spPr>
            <a:xfrm>
              <a:off x="1523922" y="2666999"/>
              <a:ext cx="455690" cy="634441"/>
            </a:xfrm>
            <a:prstGeom prst="rect">
              <a:avLst/>
            </a:prstGeom>
          </p:spPr>
        </p:pic>
        <p:pic>
          <p:nvPicPr>
            <p:cNvPr id="103" name="Picture 102"/>
            <p:cNvPicPr>
              <a:picLocks noChangeAspect="1"/>
            </p:cNvPicPr>
            <p:nvPr/>
          </p:nvPicPr>
          <p:blipFill>
            <a:blip r:embed="rId6"/>
            <a:stretch>
              <a:fillRect/>
            </a:stretch>
          </p:blipFill>
          <p:spPr>
            <a:xfrm>
              <a:off x="1903412" y="2094289"/>
              <a:ext cx="727206" cy="725111"/>
            </a:xfrm>
            <a:prstGeom prst="rect">
              <a:avLst/>
            </a:prstGeom>
          </p:spPr>
        </p:pic>
      </p:grpSp>
      <p:sp>
        <p:nvSpPr>
          <p:cNvPr id="104" name="TextBox 103"/>
          <p:cNvSpPr txBox="1"/>
          <p:nvPr userDrawn="1"/>
        </p:nvSpPr>
        <p:spPr>
          <a:xfrm>
            <a:off x="5732059" y="6266269"/>
            <a:ext cx="3354881" cy="675297"/>
          </a:xfrm>
          <a:prstGeom prst="rect">
            <a:avLst/>
          </a:prstGeom>
        </p:spPr>
        <p:txBody>
          <a:bodyPr vert="horz" wrap="square" lIns="93223" tIns="93223" rIns="93223" bIns="93223" rtlCol="0" anchor="t">
            <a:noAutofit/>
          </a:bodyPr>
          <a:lstStyle/>
          <a:p>
            <a:pPr algn="ct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 Insights and </a:t>
            </a:r>
            <a:r>
              <a:rPr lang="en-US" sz="1428"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HockeyApp</a:t>
            </a:r>
            <a:endPar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05" name="TextBox 104"/>
          <p:cNvSpPr txBox="1"/>
          <p:nvPr userDrawn="1"/>
        </p:nvSpPr>
        <p:spPr>
          <a:xfrm>
            <a:off x="998191" y="4823051"/>
            <a:ext cx="1274862" cy="327699"/>
          </a:xfrm>
          <a:prstGeom prst="rect">
            <a:avLst/>
          </a:prstGeom>
        </p:spPr>
        <p:txBody>
          <a:bodyPr vert="horz" wrap="square" lIns="93223" tIns="93223" rIns="93223" bIns="93223" rtlCol="0" anchor="t">
            <a:noAutofit/>
          </a:bodyPr>
          <a:lstStyle/>
          <a:p>
            <a:pP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pic>
        <p:nvPicPr>
          <p:cNvPr id="106" name="Picture 105"/>
          <p:cNvPicPr>
            <a:picLocks noChangeAspect="1"/>
          </p:cNvPicPr>
          <p:nvPr userDrawn="1"/>
        </p:nvPicPr>
        <p:blipFill>
          <a:blip r:embed="rId7"/>
          <a:stretch>
            <a:fillRect/>
          </a:stretch>
        </p:blipFill>
        <p:spPr>
          <a:xfrm>
            <a:off x="9308702" y="3960981"/>
            <a:ext cx="1952976" cy="1208870"/>
          </a:xfrm>
          <a:prstGeom prst="rect">
            <a:avLst/>
          </a:prstGeom>
        </p:spPr>
      </p:pic>
      <p:sp>
        <p:nvSpPr>
          <p:cNvPr id="107" name="Rounded Rectangle 106"/>
          <p:cNvSpPr/>
          <p:nvPr userDrawn="1"/>
        </p:nvSpPr>
        <p:spPr>
          <a:xfrm>
            <a:off x="9303271" y="2133234"/>
            <a:ext cx="1513663" cy="1510087"/>
          </a:xfrm>
          <a:prstGeom prst="roundRect">
            <a:avLst>
              <a:gd name="adj" fmla="val 5783"/>
            </a:avLst>
          </a:prstGeom>
          <a:solidFill>
            <a:schemeClr val="bg1"/>
          </a:solidFill>
          <a:ln w="28575" cap="flat" cmpd="sng" algn="ctr">
            <a:solidFill>
              <a:srgbClr val="FFFFFF"/>
            </a:solid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108" name="TextBox 107"/>
          <p:cNvSpPr txBox="1"/>
          <p:nvPr userDrawn="1"/>
        </p:nvSpPr>
        <p:spPr>
          <a:xfrm>
            <a:off x="9751817" y="4370385"/>
            <a:ext cx="1161528" cy="634440"/>
          </a:xfrm>
          <a:prstGeom prst="rect">
            <a:avLst/>
          </a:prstGeom>
          <a:noFill/>
        </p:spPr>
        <p:txBody>
          <a:bodyPr wrap="none" lIns="182854" tIns="146283" rIns="182854" bIns="146283" rtlCol="0">
            <a:spAutoFit/>
          </a:bodyPr>
          <a:lstStyle/>
          <a:p>
            <a:pPr defTabSz="932039">
              <a:lnSpc>
                <a:spcPct val="90000"/>
              </a:lnSpc>
              <a:spcAft>
                <a:spcPts val="600"/>
              </a:spcAft>
            </a:pPr>
            <a:r>
              <a:rPr lang="en-US" sz="2400" dirty="0">
                <a:solidFill>
                  <a:srgbClr val="00B0F0"/>
                </a:solidFill>
              </a:rPr>
              <a:t>Azure</a:t>
            </a:r>
          </a:p>
        </p:txBody>
      </p:sp>
      <p:pic>
        <p:nvPicPr>
          <p:cNvPr id="109" name="Picture 108"/>
          <p:cNvPicPr>
            <a:picLocks noChangeAspect="1"/>
          </p:cNvPicPr>
          <p:nvPr userDrawn="1"/>
        </p:nvPicPr>
        <p:blipFill>
          <a:blip r:embed="rId8"/>
          <a:stretch>
            <a:fillRect/>
          </a:stretch>
        </p:blipFill>
        <p:spPr>
          <a:xfrm>
            <a:off x="9660025" y="2543292"/>
            <a:ext cx="800153" cy="623301"/>
          </a:xfrm>
          <a:prstGeom prst="rect">
            <a:avLst/>
          </a:prstGeom>
        </p:spPr>
      </p:pic>
      <p:cxnSp>
        <p:nvCxnSpPr>
          <p:cNvPr id="110" name="Straight Arrow Connector 109"/>
          <p:cNvCxnSpPr/>
          <p:nvPr userDrawn="1"/>
        </p:nvCxnSpPr>
        <p:spPr>
          <a:xfrm flipV="1">
            <a:off x="2573418" y="3847705"/>
            <a:ext cx="0" cy="1513781"/>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111" name="Picture 110"/>
          <p:cNvPicPr>
            <a:picLocks noChangeAspect="1"/>
          </p:cNvPicPr>
          <p:nvPr userDrawn="1"/>
        </p:nvPicPr>
        <p:blipFill>
          <a:blip r:embed="rId9"/>
          <a:stretch>
            <a:fillRect/>
          </a:stretch>
        </p:blipFill>
        <p:spPr>
          <a:xfrm>
            <a:off x="2276551" y="4258648"/>
            <a:ext cx="612006" cy="638957"/>
          </a:xfrm>
          <a:prstGeom prst="rect">
            <a:avLst/>
          </a:prstGeom>
        </p:spPr>
      </p:pic>
      <p:sp>
        <p:nvSpPr>
          <p:cNvPr id="112" name="TextBox 111"/>
          <p:cNvSpPr txBox="1"/>
          <p:nvPr userDrawn="1"/>
        </p:nvSpPr>
        <p:spPr>
          <a:xfrm>
            <a:off x="2899465" y="4828882"/>
            <a:ext cx="1645419" cy="388202"/>
          </a:xfrm>
          <a:prstGeom prst="rect">
            <a:avLst/>
          </a:prstGeom>
        </p:spPr>
        <p:txBody>
          <a:bodyPr vert="horz" wrap="square" lIns="93223" tIns="93223" rIns="93223" bIns="93223" rtlCol="0" anchor="t">
            <a:noAutofit/>
          </a:bodyPr>
          <a:lstStyle/>
          <a:p>
            <a:pP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 / </a:t>
            </a:r>
            <a:r>
              <a:rPr lang="en-US" sz="1428"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Xcode</a:t>
            </a:r>
            <a:endPar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13" name="Picture 112"/>
          <p:cNvPicPr>
            <a:picLocks noChangeAspect="1"/>
          </p:cNvPicPr>
          <p:nvPr userDrawn="1"/>
        </p:nvPicPr>
        <p:blipFill>
          <a:blip r:embed="rId10"/>
          <a:stretch>
            <a:fillRect/>
          </a:stretch>
        </p:blipFill>
        <p:spPr>
          <a:xfrm>
            <a:off x="6890173" y="2381209"/>
            <a:ext cx="1004704" cy="1003863"/>
          </a:xfrm>
          <a:prstGeom prst="rect">
            <a:avLst/>
          </a:prstGeom>
        </p:spPr>
      </p:pic>
    </p:spTree>
    <p:extLst>
      <p:ext uri="{BB962C8B-B14F-4D97-AF65-F5344CB8AC3E}">
        <p14:creationId xmlns:p14="http://schemas.microsoft.com/office/powerpoint/2010/main" val="303595318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73976506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om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5">
                <a:solidFill>
                  <a:srgbClr val="616161"/>
                </a:solidFill>
                <a:latin typeface="Segoe UI Light"/>
                <a:cs typeface="Segoe UI Light"/>
              </a:defRPr>
            </a:lvl1pPr>
            <a:lvl2pPr marL="883307" indent="-339735">
              <a:buFont typeface="Lucida Grande"/>
              <a:buChar char="—"/>
              <a:defRPr sz="1902">
                <a:solidFill>
                  <a:srgbClr val="616161"/>
                </a:solidFill>
                <a:latin typeface="Segoe UI Light"/>
                <a:cs typeface="Segoe UI Light"/>
              </a:defRPr>
            </a:lvl2pPr>
            <a:lvl3pPr>
              <a:defRPr sz="1494">
                <a:solidFill>
                  <a:srgbClr val="616161"/>
                </a:solidFill>
                <a:latin typeface="Segoe UI Light"/>
                <a:cs typeface="Segoe UI Light"/>
              </a:defRPr>
            </a:lvl3pPr>
            <a:lvl4pPr marL="1902507" indent="-271787">
              <a:buFont typeface="Lucida Grande"/>
              <a:buChar char="—"/>
              <a:defRPr sz="1494">
                <a:solidFill>
                  <a:srgbClr val="616161"/>
                </a:solidFill>
                <a:latin typeface="Segoe UI Light"/>
                <a:cs typeface="Segoe UI Light"/>
              </a:defRPr>
            </a:lvl4pPr>
            <a:lvl5pPr>
              <a:defRPr sz="1494">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9"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328954461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11889564" cy="1987275"/>
          </a:xfrm>
        </p:spPr>
        <p:txBody>
          <a:bodyPr/>
          <a:lstStyle>
            <a:lvl1pPr marL="0" indent="0">
              <a:buNone/>
              <a:defRPr/>
            </a:lvl1pPr>
            <a:lvl2pPr marL="27944" indent="0">
              <a:buNone/>
              <a:defRPr sz="1956"/>
            </a:lvl2pPr>
            <a:lvl3pPr marL="218902" indent="0">
              <a:buNone/>
              <a:defRPr sz="1956"/>
            </a:lvl3pPr>
            <a:lvl4pPr marL="465749" indent="0">
              <a:buNone/>
              <a:defRPr sz="1760"/>
            </a:lvl4pPr>
            <a:lvl5pPr marL="723464" indent="0">
              <a:buNone/>
              <a:defRPr sz="17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879839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40" y="1212853"/>
            <a:ext cx="11889564" cy="1987275"/>
          </a:xfrm>
        </p:spPr>
        <p:txBody>
          <a:bodyPr/>
          <a:lstStyle>
            <a:lvl1pPr marL="0" indent="0">
              <a:buNone/>
              <a:defRPr>
                <a:solidFill>
                  <a:srgbClr val="5C2D91"/>
                </a:solidFill>
              </a:defRPr>
            </a:lvl1pPr>
            <a:lvl2pPr marL="27944" indent="0">
              <a:buNone/>
              <a:defRPr sz="1956"/>
            </a:lvl2pPr>
            <a:lvl3pPr marL="218902" indent="0">
              <a:buNone/>
              <a:defRPr sz="1956"/>
            </a:lvl3pPr>
            <a:lvl4pPr marL="465749" indent="0">
              <a:buNone/>
              <a:defRPr sz="1760"/>
            </a:lvl4pPr>
            <a:lvl5pPr marL="723464" indent="0">
              <a:buNone/>
              <a:defRPr sz="17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472717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sp>
        <p:nvSpPr>
          <p:cNvPr id="4" name="Text Placeholder 3"/>
          <p:cNvSpPr>
            <a:spLocks noGrp="1"/>
          </p:cNvSpPr>
          <p:nvPr>
            <p:ph type="body" sz="quarter" idx="10"/>
          </p:nvPr>
        </p:nvSpPr>
        <p:spPr>
          <a:xfrm>
            <a:off x="274641" y="1212850"/>
            <a:ext cx="11887200" cy="2186047"/>
          </a:xfrm>
        </p:spPr>
        <p:txBody>
          <a:bodyPr>
            <a:spAutoFit/>
          </a:bodyPr>
          <a:lstStyle>
            <a:lvl3pPr>
              <a:defRPr sz="2347"/>
            </a:lvl3pPr>
            <a:lvl4pPr>
              <a:defRPr sz="1956"/>
            </a:lvl4pPr>
            <a:lvl5pPr>
              <a:defRPr sz="195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7" name="Picture 6"/>
          <p:cNvPicPr>
            <a:picLocks noChangeAspect="1"/>
          </p:cNvPicPr>
          <p:nvPr userDrawn="1"/>
        </p:nvPicPr>
        <p:blipFill>
          <a:blip r:embed="rId3"/>
          <a:stretch>
            <a:fillRect/>
          </a:stretch>
        </p:blipFill>
        <p:spPr>
          <a:xfrm>
            <a:off x="8720137" y="6250909"/>
            <a:ext cx="3208054" cy="380200"/>
          </a:xfrm>
          <a:prstGeom prst="rect">
            <a:avLst/>
          </a:prstGeom>
        </p:spPr>
      </p:pic>
    </p:spTree>
    <p:extLst>
      <p:ext uri="{BB962C8B-B14F-4D97-AF65-F5344CB8AC3E}">
        <p14:creationId xmlns:p14="http://schemas.microsoft.com/office/powerpoint/2010/main" val="15428749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186047"/>
          </a:xfrm>
        </p:spPr>
        <p:txBody>
          <a:bodyPr>
            <a:spAutoFit/>
          </a:bodyPr>
          <a:lstStyle>
            <a:lvl1pPr marL="0" indent="0">
              <a:buClr>
                <a:schemeClr val="bg1"/>
              </a:buClr>
              <a:buFontTx/>
              <a:buNone/>
              <a:defRPr>
                <a:solidFill>
                  <a:srgbClr val="5C2D91"/>
                </a:solidFill>
              </a:defRPr>
            </a:lvl1pPr>
            <a:lvl2pPr marL="571319" indent="-235979">
              <a:buClr>
                <a:schemeClr val="bg1"/>
              </a:buClr>
              <a:buFont typeface="Symbol" panose="05050102010706020507" pitchFamily="18" charset="2"/>
              <a:buChar char="-"/>
              <a:defRPr/>
            </a:lvl2pPr>
            <a:lvl3pPr marL="782459" indent="-223560">
              <a:buClr>
                <a:schemeClr val="bg1"/>
              </a:buClr>
              <a:buFont typeface="Segoe UI" panose="020B0502040204020203" pitchFamily="34" charset="0"/>
              <a:buChar char="&gt;"/>
              <a:defRPr sz="2347"/>
            </a:lvl3pPr>
            <a:lvl4pPr marL="1006018" indent="-223560">
              <a:buClr>
                <a:schemeClr val="bg1"/>
              </a:buClr>
              <a:buFont typeface="Segoe UI" panose="020B0502040204020203" pitchFamily="34" charset="0"/>
              <a:buChar char="-"/>
              <a:defRPr sz="1956"/>
            </a:lvl4pPr>
            <a:lvl5pPr marL="1229578" indent="-223560">
              <a:buClr>
                <a:schemeClr val="bg1"/>
              </a:buClr>
              <a:buFont typeface="Arial" panose="020B0604020202020204" pitchFamily="34" charset="0"/>
              <a:buChar char="•"/>
              <a:defRPr sz="195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42367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487347"/>
          </a:xfrm>
        </p:spPr>
        <p:txBody>
          <a:bodyPr wrap="square">
            <a:spAutoFit/>
          </a:bodyPr>
          <a:lstStyle>
            <a:lvl1pPr marL="0" indent="0">
              <a:spcBef>
                <a:spcPts val="1196"/>
              </a:spcBef>
              <a:buClr>
                <a:schemeClr val="tx1"/>
              </a:buClr>
              <a:buFont typeface="Wingdings" pitchFamily="2" charset="2"/>
              <a:buNone/>
              <a:defRPr sz="3520"/>
            </a:lvl1pPr>
            <a:lvl2pPr marL="0" indent="0">
              <a:buNone/>
              <a:defRPr sz="1956"/>
            </a:lvl2pPr>
            <a:lvl3pPr marL="226664" indent="0">
              <a:buNone/>
              <a:tabLst/>
              <a:defRPr sz="1956"/>
            </a:lvl3pPr>
            <a:lvl4pPr marL="450225" indent="0">
              <a:buNone/>
              <a:defRPr/>
            </a:lvl4pPr>
            <a:lvl5pPr marL="6706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3"/>
            <a:ext cx="5486399" cy="2487347"/>
          </a:xfrm>
        </p:spPr>
        <p:txBody>
          <a:bodyPr wrap="square">
            <a:spAutoFit/>
          </a:bodyPr>
          <a:lstStyle>
            <a:lvl1pPr marL="0" indent="0">
              <a:spcBef>
                <a:spcPts val="1196"/>
              </a:spcBef>
              <a:buClr>
                <a:schemeClr val="tx1"/>
              </a:buClr>
              <a:buFont typeface="Wingdings" pitchFamily="2" charset="2"/>
              <a:buNone/>
              <a:defRPr sz="3520"/>
            </a:lvl1pPr>
            <a:lvl2pPr marL="0" indent="0">
              <a:buNone/>
              <a:defRPr sz="1956"/>
            </a:lvl2pPr>
            <a:lvl3pPr marL="226664" indent="0">
              <a:buNone/>
              <a:tabLst/>
              <a:defRPr sz="1956"/>
            </a:lvl3pPr>
            <a:lvl4pPr marL="450225" indent="0">
              <a:buNone/>
              <a:defRPr/>
            </a:lvl4pPr>
            <a:lvl5pPr marL="6706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83395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487347"/>
          </a:xfrm>
        </p:spPr>
        <p:txBody>
          <a:bodyPr wrap="square">
            <a:spAutoFit/>
          </a:bodyPr>
          <a:lstStyle>
            <a:lvl1pPr marL="0" indent="0">
              <a:spcBef>
                <a:spcPts val="1196"/>
              </a:spcBef>
              <a:buClr>
                <a:schemeClr val="tx1"/>
              </a:buClr>
              <a:buFont typeface="Wingdings" pitchFamily="2" charset="2"/>
              <a:buNone/>
              <a:defRPr sz="3520">
                <a:solidFill>
                  <a:srgbClr val="5C2D91"/>
                </a:solidFill>
              </a:defRPr>
            </a:lvl1pPr>
            <a:lvl2pPr marL="0" indent="0">
              <a:buNone/>
              <a:defRPr sz="1956"/>
            </a:lvl2pPr>
            <a:lvl3pPr marL="226664" indent="0">
              <a:buNone/>
              <a:tabLst/>
              <a:defRPr sz="1956"/>
            </a:lvl3pPr>
            <a:lvl4pPr marL="450225" indent="0">
              <a:buNone/>
              <a:defRPr/>
            </a:lvl4pPr>
            <a:lvl5pPr marL="67067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5"/>
            <a:ext cx="5486399" cy="2487347"/>
          </a:xfrm>
        </p:spPr>
        <p:txBody>
          <a:bodyPr wrap="square">
            <a:spAutoFit/>
          </a:bodyPr>
          <a:lstStyle>
            <a:lvl1pPr marL="0" indent="0">
              <a:spcBef>
                <a:spcPts val="1196"/>
              </a:spcBef>
              <a:buClr>
                <a:schemeClr val="tx1"/>
              </a:buClr>
              <a:buFont typeface="Wingdings" pitchFamily="2" charset="2"/>
              <a:buNone/>
              <a:defRPr sz="3520">
                <a:solidFill>
                  <a:srgbClr val="5C2D91"/>
                </a:solidFill>
              </a:defRPr>
            </a:lvl1pPr>
            <a:lvl2pPr marL="0" indent="0">
              <a:buNone/>
              <a:defRPr sz="1956"/>
            </a:lvl2pPr>
            <a:lvl3pPr marL="226664" indent="0">
              <a:buNone/>
              <a:tabLst/>
              <a:defRPr sz="1956"/>
            </a:lvl3pPr>
            <a:lvl4pPr marL="450225" indent="0">
              <a:buNone/>
              <a:defRPr/>
            </a:lvl4pPr>
            <a:lvl5pPr marL="67067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801099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0"/>
            <a:ext cx="5486399" cy="2553520"/>
          </a:xfrm>
        </p:spPr>
        <p:txBody>
          <a:bodyPr wrap="square">
            <a:spAutoFit/>
          </a:bodyPr>
          <a:lstStyle>
            <a:lvl1pPr marL="0" indent="0">
              <a:spcBef>
                <a:spcPts val="1196"/>
              </a:spcBef>
              <a:buClr>
                <a:schemeClr val="tx1"/>
              </a:buClr>
              <a:buFontTx/>
              <a:buNone/>
              <a:defRPr sz="3520"/>
            </a:lvl1pPr>
            <a:lvl2pPr marL="519454" indent="-228054">
              <a:defRPr sz="2347"/>
            </a:lvl2pPr>
            <a:lvl3pPr marL="684158" indent="-164706">
              <a:tabLst/>
              <a:defRPr sz="1956"/>
            </a:lvl3pPr>
            <a:lvl4pPr marL="861534" indent="-177375">
              <a:defRPr/>
            </a:lvl4pPr>
            <a:lvl5pPr marL="1026239" indent="-16470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53520"/>
          </a:xfrm>
        </p:spPr>
        <p:txBody>
          <a:bodyPr wrap="square">
            <a:spAutoFit/>
          </a:bodyPr>
          <a:lstStyle>
            <a:lvl1pPr marL="0" indent="0">
              <a:spcBef>
                <a:spcPts val="1196"/>
              </a:spcBef>
              <a:buClr>
                <a:schemeClr val="tx1"/>
              </a:buClr>
              <a:buFontTx/>
              <a:buNone/>
              <a:defRPr sz="3520"/>
            </a:lvl1pPr>
            <a:lvl2pPr marL="519454" indent="-228054">
              <a:defRPr sz="2347"/>
            </a:lvl2pPr>
            <a:lvl3pPr marL="684158" indent="-164706">
              <a:tabLst/>
              <a:defRPr sz="1956"/>
            </a:lvl3pPr>
            <a:lvl4pPr marL="861534" indent="-177375">
              <a:defRPr/>
            </a:lvl4pPr>
            <a:lvl5pPr marL="1026239" indent="-16470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809013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0"/>
            <a:ext cx="5486399" cy="2553520"/>
          </a:xfrm>
        </p:spPr>
        <p:txBody>
          <a:bodyPr wrap="square">
            <a:spAutoFit/>
          </a:bodyPr>
          <a:lstStyle>
            <a:lvl1pPr marL="0" indent="0">
              <a:spcBef>
                <a:spcPts val="1196"/>
              </a:spcBef>
              <a:buClr>
                <a:schemeClr val="tx2"/>
              </a:buClr>
              <a:buFontTx/>
              <a:buNone/>
              <a:defRPr sz="3520">
                <a:solidFill>
                  <a:srgbClr val="5C2D91"/>
                </a:solidFill>
              </a:defRPr>
            </a:lvl1pPr>
            <a:lvl2pPr marL="519454" indent="-228054">
              <a:defRPr sz="2347"/>
            </a:lvl2pPr>
            <a:lvl3pPr marL="684158" indent="-164706">
              <a:tabLst/>
              <a:defRPr sz="1956"/>
            </a:lvl3pPr>
            <a:lvl4pPr marL="861534" indent="-177375">
              <a:defRPr/>
            </a:lvl4pPr>
            <a:lvl5pPr marL="1026239" indent="-16470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53520"/>
          </a:xfrm>
        </p:spPr>
        <p:txBody>
          <a:bodyPr wrap="square">
            <a:spAutoFit/>
          </a:bodyPr>
          <a:lstStyle>
            <a:lvl1pPr marL="0" indent="0">
              <a:spcBef>
                <a:spcPts val="1196"/>
              </a:spcBef>
              <a:buClr>
                <a:schemeClr val="tx2"/>
              </a:buClr>
              <a:buFontTx/>
              <a:buNone/>
              <a:defRPr sz="3520">
                <a:solidFill>
                  <a:srgbClr val="5C2D91"/>
                </a:solidFill>
              </a:defRPr>
            </a:lvl1pPr>
            <a:lvl2pPr marL="519454" indent="-228054">
              <a:defRPr sz="2347"/>
            </a:lvl2pPr>
            <a:lvl3pPr marL="684158" indent="-164706">
              <a:tabLst/>
              <a:defRPr sz="1956"/>
            </a:lvl3pPr>
            <a:lvl4pPr marL="861534" indent="-177375">
              <a:defRPr/>
            </a:lvl4pPr>
            <a:lvl5pPr marL="1026239" indent="-16470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7478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43140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Bent Arrow 2"/>
          <p:cNvSpPr/>
          <p:nvPr userDrawn="1"/>
        </p:nvSpPr>
        <p:spPr>
          <a:xfrm rot="10800000">
            <a:off x="4116222" y="3767687"/>
            <a:ext cx="6243303" cy="1804386"/>
          </a:xfrm>
          <a:prstGeom prst="bentArrow">
            <a:avLst>
              <a:gd name="adj1" fmla="val 4873"/>
              <a:gd name="adj2" fmla="val 8600"/>
              <a:gd name="adj3" fmla="val 13322"/>
              <a:gd name="adj4" fmla="val 2947"/>
            </a:avLst>
          </a:prstGeom>
          <a:solidFill>
            <a:srgbClr val="B1B1B1"/>
          </a:solidFill>
          <a:ln w="1079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4" name="Freeform 5"/>
          <p:cNvSpPr>
            <a:spLocks/>
          </p:cNvSpPr>
          <p:nvPr userDrawn="1"/>
        </p:nvSpPr>
        <p:spPr bwMode="auto">
          <a:xfrm>
            <a:off x="9324310" y="3644274"/>
            <a:ext cx="1954213" cy="1209460"/>
          </a:xfrm>
          <a:custGeom>
            <a:avLst/>
            <a:gdLst>
              <a:gd name="T0" fmla="*/ 1318 w 1318"/>
              <a:gd name="T1" fmla="*/ 665 h 817"/>
              <a:gd name="T2" fmla="*/ 1165 w 1318"/>
              <a:gd name="T3" fmla="*/ 512 h 817"/>
              <a:gd name="T4" fmla="*/ 1147 w 1318"/>
              <a:gd name="T5" fmla="*/ 514 h 817"/>
              <a:gd name="T6" fmla="*/ 1161 w 1318"/>
              <a:gd name="T7" fmla="*/ 406 h 817"/>
              <a:gd name="T8" fmla="*/ 755 w 1318"/>
              <a:gd name="T9" fmla="*/ 0 h 817"/>
              <a:gd name="T10" fmla="*/ 369 w 1318"/>
              <a:gd name="T11" fmla="*/ 277 h 817"/>
              <a:gd name="T12" fmla="*/ 278 w 1318"/>
              <a:gd name="T13" fmla="*/ 262 h 817"/>
              <a:gd name="T14" fmla="*/ 0 w 1318"/>
              <a:gd name="T15" fmla="*/ 539 h 817"/>
              <a:gd name="T16" fmla="*/ 278 w 1318"/>
              <a:gd name="T17" fmla="*/ 817 h 817"/>
              <a:gd name="T18" fmla="*/ 279 w 1318"/>
              <a:gd name="T19" fmla="*/ 817 h 817"/>
              <a:gd name="T20" fmla="*/ 279 w 1318"/>
              <a:gd name="T21" fmla="*/ 817 h 817"/>
              <a:gd name="T22" fmla="*/ 1178 w 1318"/>
              <a:gd name="T23" fmla="*/ 817 h 817"/>
              <a:gd name="T24" fmla="*/ 1177 w 1318"/>
              <a:gd name="T25" fmla="*/ 817 h 817"/>
              <a:gd name="T26" fmla="*/ 1318 w 1318"/>
              <a:gd name="T27" fmla="*/ 665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817">
                <a:moveTo>
                  <a:pt x="1318" y="665"/>
                </a:moveTo>
                <a:cubicBezTo>
                  <a:pt x="1318" y="581"/>
                  <a:pt x="1249" y="512"/>
                  <a:pt x="1165" y="512"/>
                </a:cubicBezTo>
                <a:cubicBezTo>
                  <a:pt x="1159" y="512"/>
                  <a:pt x="1153" y="513"/>
                  <a:pt x="1147" y="514"/>
                </a:cubicBezTo>
                <a:cubicBezTo>
                  <a:pt x="1156" y="479"/>
                  <a:pt x="1161" y="444"/>
                  <a:pt x="1161" y="406"/>
                </a:cubicBezTo>
                <a:cubicBezTo>
                  <a:pt x="1161" y="182"/>
                  <a:pt x="979" y="0"/>
                  <a:pt x="755" y="0"/>
                </a:cubicBezTo>
                <a:cubicBezTo>
                  <a:pt x="575" y="0"/>
                  <a:pt x="423" y="116"/>
                  <a:pt x="369" y="277"/>
                </a:cubicBezTo>
                <a:cubicBezTo>
                  <a:pt x="341" y="267"/>
                  <a:pt x="310" y="262"/>
                  <a:pt x="278" y="262"/>
                </a:cubicBezTo>
                <a:cubicBezTo>
                  <a:pt x="125" y="262"/>
                  <a:pt x="0" y="386"/>
                  <a:pt x="0" y="539"/>
                </a:cubicBezTo>
                <a:cubicBezTo>
                  <a:pt x="0" y="693"/>
                  <a:pt x="125" y="817"/>
                  <a:pt x="278" y="817"/>
                </a:cubicBezTo>
                <a:cubicBezTo>
                  <a:pt x="278" y="817"/>
                  <a:pt x="279" y="817"/>
                  <a:pt x="279" y="817"/>
                </a:cubicBezTo>
                <a:cubicBezTo>
                  <a:pt x="279" y="817"/>
                  <a:pt x="279" y="817"/>
                  <a:pt x="279" y="817"/>
                </a:cubicBezTo>
                <a:cubicBezTo>
                  <a:pt x="1178" y="817"/>
                  <a:pt x="1178" y="817"/>
                  <a:pt x="1178" y="817"/>
                </a:cubicBezTo>
                <a:cubicBezTo>
                  <a:pt x="1177" y="817"/>
                  <a:pt x="1177" y="817"/>
                  <a:pt x="1177" y="817"/>
                </a:cubicBezTo>
                <a:cubicBezTo>
                  <a:pt x="1256" y="811"/>
                  <a:pt x="1318" y="745"/>
                  <a:pt x="1318" y="665"/>
                </a:cubicBezTo>
                <a:close/>
              </a:path>
            </a:pathLst>
          </a:custGeom>
          <a:solidFill>
            <a:schemeClr val="accent2"/>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 name="Right Arrow 4"/>
          <p:cNvSpPr/>
          <p:nvPr userDrawn="1"/>
        </p:nvSpPr>
        <p:spPr>
          <a:xfrm>
            <a:off x="3238181" y="2031944"/>
            <a:ext cx="1644132" cy="964201"/>
          </a:xfrm>
          <a:prstGeom prst="rightArrow">
            <a:avLst>
              <a:gd name="adj1" fmla="val 50000"/>
              <a:gd name="adj2" fmla="val 73537"/>
            </a:avLst>
          </a:prstGeom>
          <a:solidFill>
            <a:schemeClr val="bg1">
              <a:lumMod val="40000"/>
              <a:lumOff val="60000"/>
            </a:schemeClr>
          </a:solidFill>
          <a:ln w="1079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6" name="Right Arrow 5"/>
          <p:cNvSpPr/>
          <p:nvPr userDrawn="1"/>
        </p:nvSpPr>
        <p:spPr>
          <a:xfrm>
            <a:off x="5633066" y="2031944"/>
            <a:ext cx="1679673" cy="964201"/>
          </a:xfrm>
          <a:prstGeom prst="rightArrow">
            <a:avLst>
              <a:gd name="adj1" fmla="val 50000"/>
              <a:gd name="adj2" fmla="val 73537"/>
            </a:avLst>
          </a:prstGeom>
          <a:solidFill>
            <a:schemeClr val="bg1">
              <a:lumMod val="40000"/>
              <a:lumOff val="60000"/>
            </a:schemeClr>
          </a:solidFill>
          <a:ln w="1079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7" name="Right Arrow 6"/>
          <p:cNvSpPr/>
          <p:nvPr userDrawn="1"/>
        </p:nvSpPr>
        <p:spPr>
          <a:xfrm>
            <a:off x="8063495" y="2031944"/>
            <a:ext cx="1046405" cy="964201"/>
          </a:xfrm>
          <a:prstGeom prst="rightArrow">
            <a:avLst>
              <a:gd name="adj1" fmla="val 50000"/>
              <a:gd name="adj2" fmla="val 73537"/>
            </a:avLst>
          </a:prstGeom>
          <a:solidFill>
            <a:schemeClr val="bg1">
              <a:lumMod val="40000"/>
              <a:lumOff val="60000"/>
            </a:schemeClr>
          </a:solidFill>
          <a:ln w="1079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8" name="TextBox 7"/>
          <p:cNvSpPr txBox="1"/>
          <p:nvPr userDrawn="1"/>
        </p:nvSpPr>
        <p:spPr>
          <a:xfrm>
            <a:off x="1577323" y="1384761"/>
            <a:ext cx="1874059" cy="359545"/>
          </a:xfrm>
          <a:prstGeom prst="rect">
            <a:avLst/>
          </a:prstGeom>
        </p:spPr>
        <p:txBody>
          <a:bodyPr vert="horz" wrap="square" lIns="91286" tIns="91286" rIns="91286" bIns="91286" rtlCol="0" anchor="t">
            <a:noAutofit/>
          </a:bodyPr>
          <a:lstStyle/>
          <a:p>
            <a:pPr marL="232947" indent="-232947" algn="ctr" defTabSz="931483">
              <a:defRPr/>
            </a:pPr>
            <a:r>
              <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9" name="TextBox 8"/>
          <p:cNvSpPr txBox="1"/>
          <p:nvPr userDrawn="1"/>
        </p:nvSpPr>
        <p:spPr>
          <a:xfrm>
            <a:off x="3685254" y="1384762"/>
            <a:ext cx="2516673" cy="317021"/>
          </a:xfrm>
          <a:prstGeom prst="rect">
            <a:avLst/>
          </a:prstGeom>
        </p:spPr>
        <p:txBody>
          <a:bodyPr vert="horz" wrap="square" lIns="91286" tIns="91286" rIns="91286" bIns="91286" rtlCol="0" anchor="t">
            <a:noAutofit/>
          </a:bodyPr>
          <a:lstStyle/>
          <a:p>
            <a:pPr marL="232947" indent="-232947" algn="ctr" defTabSz="931483">
              <a:defRPr/>
            </a:pPr>
            <a:r>
              <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Build + Deploy</a:t>
            </a:r>
          </a:p>
        </p:txBody>
      </p:sp>
      <p:sp>
        <p:nvSpPr>
          <p:cNvPr id="10" name="TextBox 9"/>
          <p:cNvSpPr txBox="1"/>
          <p:nvPr userDrawn="1"/>
        </p:nvSpPr>
        <p:spPr>
          <a:xfrm>
            <a:off x="6367772" y="1384761"/>
            <a:ext cx="1874059" cy="359545"/>
          </a:xfrm>
          <a:prstGeom prst="rect">
            <a:avLst/>
          </a:prstGeom>
        </p:spPr>
        <p:txBody>
          <a:bodyPr vert="horz" wrap="square" lIns="91286" tIns="91286" rIns="91286" bIns="91286" rtlCol="0" anchor="t">
            <a:noAutofit/>
          </a:bodyPr>
          <a:lstStyle/>
          <a:p>
            <a:pPr marL="232947" indent="-232947" algn="ctr" defTabSz="931483">
              <a:defRPr/>
            </a:pPr>
            <a:r>
              <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Load Testing</a:t>
            </a:r>
          </a:p>
        </p:txBody>
      </p:sp>
      <p:sp>
        <p:nvSpPr>
          <p:cNvPr id="11" name="TextBox 10"/>
          <p:cNvSpPr txBox="1"/>
          <p:nvPr userDrawn="1"/>
        </p:nvSpPr>
        <p:spPr>
          <a:xfrm>
            <a:off x="8940568" y="1384762"/>
            <a:ext cx="2089513" cy="387347"/>
          </a:xfrm>
          <a:prstGeom prst="rect">
            <a:avLst/>
          </a:prstGeom>
        </p:spPr>
        <p:txBody>
          <a:bodyPr vert="horz" wrap="square" lIns="91286" tIns="91286" rIns="91286" bIns="91286" rtlCol="0" anchor="t">
            <a:noAutofit/>
          </a:bodyPr>
          <a:lstStyle/>
          <a:p>
            <a:pPr marL="232947" indent="-232947" algn="ctr" defTabSz="931483">
              <a:defRPr/>
            </a:pPr>
            <a:r>
              <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12" name="Rounded Rectangle 11"/>
          <p:cNvSpPr/>
          <p:nvPr userDrawn="1"/>
        </p:nvSpPr>
        <p:spPr>
          <a:xfrm>
            <a:off x="1763762" y="1816215"/>
            <a:ext cx="1513663" cy="1510086"/>
          </a:xfrm>
          <a:prstGeom prst="roundRect">
            <a:avLst>
              <a:gd name="adj" fmla="val 5783"/>
            </a:avLst>
          </a:prstGeom>
          <a:solidFill>
            <a:schemeClr val="accent1"/>
          </a:solidFill>
          <a:ln w="2857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13" name="Rounded Rectangle 12"/>
          <p:cNvSpPr/>
          <p:nvPr userDrawn="1"/>
        </p:nvSpPr>
        <p:spPr>
          <a:xfrm>
            <a:off x="4177579" y="1816215"/>
            <a:ext cx="1513663" cy="1510086"/>
          </a:xfrm>
          <a:prstGeom prst="roundRect">
            <a:avLst>
              <a:gd name="adj" fmla="val 5783"/>
            </a:avLst>
          </a:prstGeom>
          <a:solidFill>
            <a:schemeClr val="accent1"/>
          </a:solidFill>
          <a:ln w="2857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14" name="Rounded Rectangle 13"/>
          <p:cNvSpPr/>
          <p:nvPr userDrawn="1"/>
        </p:nvSpPr>
        <p:spPr>
          <a:xfrm>
            <a:off x="6591393" y="1816215"/>
            <a:ext cx="1513663" cy="1510086"/>
          </a:xfrm>
          <a:prstGeom prst="roundRect">
            <a:avLst>
              <a:gd name="adj" fmla="val 5783"/>
            </a:avLst>
          </a:prstGeom>
          <a:solidFill>
            <a:schemeClr val="accent1"/>
          </a:solidFill>
          <a:ln w="28575" cap="flat" cmpd="sng" algn="ctr">
            <a:noFill/>
            <a:prstDash val="solid"/>
          </a:ln>
          <a:effectLst/>
        </p:spPr>
        <p:txBody>
          <a:bodyPr rot="0" spcFirstLastPara="0" vertOverflow="overflow" horzOverflow="overflow" vert="horz" wrap="square" lIns="91286" tIns="91286" rIns="91286" bIns="91286" numCol="1" spcCol="0" rtlCol="0" fromWordArt="0" anchor="ctr" anchorCtr="0" forceAA="0" compatLnSpc="1">
            <a:prstTxWarp prst="textNoShape">
              <a:avLst/>
            </a:prstTxWarp>
            <a:noAutofit/>
          </a:bodyPr>
          <a:lstStyle/>
          <a:p>
            <a:pPr algn="ctr" defTabSz="931483">
              <a:defRPr/>
            </a:pPr>
            <a:endParaRPr lang="en-US" sz="1098" kern="0" dirty="0">
              <a:solidFill>
                <a:srgbClr val="FFFFFF"/>
              </a:solidFill>
            </a:endParaRPr>
          </a:p>
        </p:txBody>
      </p:sp>
      <p:pic>
        <p:nvPicPr>
          <p:cNvPr id="15" name="Picture 14"/>
          <p:cNvPicPr>
            <a:picLocks noChangeAspect="1"/>
          </p:cNvPicPr>
          <p:nvPr userDrawn="1"/>
        </p:nvPicPr>
        <p:blipFill>
          <a:blip r:embed="rId2"/>
          <a:stretch>
            <a:fillRect/>
          </a:stretch>
        </p:blipFill>
        <p:spPr>
          <a:xfrm>
            <a:off x="4357493" y="2083975"/>
            <a:ext cx="1153268" cy="964293"/>
          </a:xfrm>
          <a:prstGeom prst="rect">
            <a:avLst/>
          </a:prstGeom>
        </p:spPr>
      </p:pic>
      <p:sp>
        <p:nvSpPr>
          <p:cNvPr id="16" name="TextBox 15"/>
          <p:cNvSpPr txBox="1"/>
          <p:nvPr userDrawn="1"/>
        </p:nvSpPr>
        <p:spPr>
          <a:xfrm>
            <a:off x="5670784" y="5949248"/>
            <a:ext cx="3354881" cy="675297"/>
          </a:xfrm>
          <a:prstGeom prst="rect">
            <a:avLst/>
          </a:prstGeom>
        </p:spPr>
        <p:txBody>
          <a:bodyPr vert="horz" wrap="square" lIns="91286" tIns="91286" rIns="91286" bIns="91286" rtlCol="0" anchor="t">
            <a:noAutofit/>
          </a:bodyPr>
          <a:lstStyle/>
          <a:p>
            <a:pPr algn="ctr" defTabSz="931483">
              <a:defRPr/>
            </a:pPr>
            <a:r>
              <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Application Insights and </a:t>
            </a:r>
            <a:r>
              <a:rPr lang="en-US" sz="1397" kern="0" dirty="0" err="1">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HockeyApp</a:t>
            </a:r>
            <a:endPar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sp>
        <p:nvSpPr>
          <p:cNvPr id="17" name="TextBox 16"/>
          <p:cNvSpPr txBox="1"/>
          <p:nvPr userDrawn="1"/>
        </p:nvSpPr>
        <p:spPr>
          <a:xfrm>
            <a:off x="936913" y="4506031"/>
            <a:ext cx="1274862" cy="327699"/>
          </a:xfrm>
          <a:prstGeom prst="rect">
            <a:avLst/>
          </a:prstGeom>
        </p:spPr>
        <p:txBody>
          <a:bodyPr vert="horz" wrap="square" lIns="91286" tIns="91286" rIns="91286" bIns="91286" rtlCol="0" anchor="t">
            <a:noAutofit/>
          </a:bodyPr>
          <a:lstStyle/>
          <a:p>
            <a:pPr defTabSz="931483">
              <a:defRPr/>
            </a:pPr>
            <a:r>
              <a:rPr lang="en-US" sz="1397" kern="0" dirty="0">
                <a:solidFill>
                  <a:srgbClr val="3C3C3C"/>
                </a:solidFill>
                <a:latin typeface="Segoe UI Semibold" panose="020B0702040204020203" pitchFamily="34" charset="0"/>
                <a:ea typeface="Segoe UI" pitchFamily="34" charset="0"/>
                <a:cs typeface="Segoe UI Semibold" panose="020B0702040204020203" pitchFamily="34" charset="0"/>
              </a:rPr>
              <a:t>Visual Studio</a:t>
            </a:r>
          </a:p>
        </p:txBody>
      </p:sp>
      <p:sp>
        <p:nvSpPr>
          <p:cNvPr id="18" name="Rounded Rectangle 17"/>
          <p:cNvSpPr/>
          <p:nvPr userDrawn="1"/>
        </p:nvSpPr>
        <p:spPr>
          <a:xfrm>
            <a:off x="9241995" y="1816215"/>
            <a:ext cx="1513663" cy="1510086"/>
          </a:xfrm>
          <a:prstGeom prst="roundRect">
            <a:avLst>
              <a:gd name="adj" fmla="val 5783"/>
            </a:avLst>
          </a:prstGeom>
          <a:solidFill>
            <a:schemeClr val="accent1"/>
          </a:solidFill>
          <a:ln w="2857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19" name="TextBox 18"/>
          <p:cNvSpPr txBox="1"/>
          <p:nvPr userDrawn="1"/>
        </p:nvSpPr>
        <p:spPr>
          <a:xfrm>
            <a:off x="9767661" y="4053365"/>
            <a:ext cx="1145955" cy="628577"/>
          </a:xfrm>
          <a:prstGeom prst="rect">
            <a:avLst/>
          </a:prstGeom>
          <a:noFill/>
        </p:spPr>
        <p:txBody>
          <a:bodyPr wrap="none" lIns="179057" tIns="143245" rIns="179057" bIns="143245" rtlCol="0">
            <a:spAutoFit/>
          </a:bodyPr>
          <a:lstStyle/>
          <a:p>
            <a:pPr defTabSz="912673">
              <a:lnSpc>
                <a:spcPct val="90000"/>
              </a:lnSpc>
              <a:spcAft>
                <a:spcPts val="586"/>
              </a:spcAft>
            </a:pPr>
            <a:r>
              <a:rPr lang="en-US" sz="2350" dirty="0">
                <a:gradFill>
                  <a:gsLst>
                    <a:gs pos="0">
                      <a:srgbClr val="FFFFFF"/>
                    </a:gs>
                    <a:gs pos="100000">
                      <a:srgbClr val="FFFFFF"/>
                    </a:gs>
                  </a:gsLst>
                  <a:lin ang="5400000" scaled="1"/>
                </a:gradFill>
              </a:rPr>
              <a:t>Azure</a:t>
            </a:r>
          </a:p>
        </p:txBody>
      </p:sp>
      <p:cxnSp>
        <p:nvCxnSpPr>
          <p:cNvPr id="20" name="Straight Arrow Connector 19"/>
          <p:cNvCxnSpPr/>
          <p:nvPr userDrawn="1"/>
        </p:nvCxnSpPr>
        <p:spPr>
          <a:xfrm flipV="1">
            <a:off x="2512141" y="3530685"/>
            <a:ext cx="0" cy="1513781"/>
          </a:xfrm>
          <a:prstGeom prst="straightConnector1">
            <a:avLst/>
          </a:prstGeom>
          <a:ln>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2838188" y="4511861"/>
            <a:ext cx="1645419" cy="388201"/>
          </a:xfrm>
          <a:prstGeom prst="rect">
            <a:avLst/>
          </a:prstGeom>
        </p:spPr>
        <p:txBody>
          <a:bodyPr vert="horz" wrap="square" lIns="91286" tIns="91286" rIns="91286" bIns="91286" rtlCol="0" anchor="t">
            <a:noAutofit/>
          </a:bodyPr>
          <a:lstStyle/>
          <a:p>
            <a:pPr defTabSz="931483">
              <a:defRPr/>
            </a:pPr>
            <a:r>
              <a:rPr lang="en-US" sz="1397" kern="0" dirty="0">
                <a:solidFill>
                  <a:srgbClr val="3C3C3C"/>
                </a:solidFill>
                <a:latin typeface="Segoe UI Semibold" panose="020B0702040204020203" pitchFamily="34" charset="0"/>
                <a:ea typeface="Segoe UI" pitchFamily="34" charset="0"/>
                <a:cs typeface="Segoe UI Semibold" panose="020B0702040204020203" pitchFamily="34" charset="0"/>
              </a:rPr>
              <a:t>Eclipse/</a:t>
            </a:r>
            <a:r>
              <a:rPr lang="en-US" sz="1397" kern="0" dirty="0" err="1">
                <a:solidFill>
                  <a:srgbClr val="3C3C3C"/>
                </a:solidFill>
                <a:latin typeface="Segoe UI Semibold" panose="020B0702040204020203" pitchFamily="34" charset="0"/>
                <a:ea typeface="Segoe UI" pitchFamily="34" charset="0"/>
                <a:cs typeface="Segoe UI Semibold" panose="020B0702040204020203" pitchFamily="34" charset="0"/>
              </a:rPr>
              <a:t>Xcode</a:t>
            </a:r>
            <a:endParaRPr lang="en-US" sz="1397" kern="0" dirty="0">
              <a:solidFill>
                <a:srgbClr val="3C3C3C"/>
              </a:solidFill>
              <a:latin typeface="Segoe UI Semibold" panose="020B0702040204020203" pitchFamily="34" charset="0"/>
              <a:ea typeface="Segoe UI" pitchFamily="34" charset="0"/>
              <a:cs typeface="Segoe UI Semibold" panose="020B0702040204020203" pitchFamily="34" charset="0"/>
            </a:endParaRPr>
          </a:p>
        </p:txBody>
      </p:sp>
      <p:pic>
        <p:nvPicPr>
          <p:cNvPr id="22" name="Picture 21"/>
          <p:cNvPicPr>
            <a:picLocks noChangeAspect="1"/>
          </p:cNvPicPr>
          <p:nvPr userDrawn="1"/>
        </p:nvPicPr>
        <p:blipFill>
          <a:blip r:embed="rId3"/>
          <a:stretch>
            <a:fillRect/>
          </a:stretch>
        </p:blipFill>
        <p:spPr>
          <a:xfrm>
            <a:off x="6828896" y="2064189"/>
            <a:ext cx="1004704" cy="1003863"/>
          </a:xfrm>
          <a:prstGeom prst="rect">
            <a:avLst/>
          </a:prstGeom>
        </p:spPr>
      </p:pic>
      <p:sp>
        <p:nvSpPr>
          <p:cNvPr id="23" name="Rectangle 22"/>
          <p:cNvSpPr>
            <a:spLocks noChangeArrowheads="1"/>
          </p:cNvSpPr>
          <p:nvPr userDrawn="1"/>
        </p:nvSpPr>
        <p:spPr bwMode="auto">
          <a:xfrm>
            <a:off x="6219825" y="4424624"/>
            <a:ext cx="2020888" cy="238394"/>
          </a:xfrm>
          <a:prstGeom prst="rect">
            <a:avLst/>
          </a:prstGeom>
          <a:solidFill>
            <a:schemeClr val="tx1"/>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4" name="Freeform 6"/>
          <p:cNvSpPr>
            <a:spLocks noEditPoints="1"/>
          </p:cNvSpPr>
          <p:nvPr userDrawn="1"/>
        </p:nvSpPr>
        <p:spPr bwMode="auto">
          <a:xfrm>
            <a:off x="6181725" y="4411909"/>
            <a:ext cx="2109788" cy="1535268"/>
          </a:xfrm>
          <a:custGeom>
            <a:avLst/>
            <a:gdLst>
              <a:gd name="T0" fmla="*/ 1945 w 2021"/>
              <a:gd name="T1" fmla="*/ 0 h 1474"/>
              <a:gd name="T2" fmla="*/ 77 w 2021"/>
              <a:gd name="T3" fmla="*/ 0 h 1474"/>
              <a:gd name="T4" fmla="*/ 0 w 2021"/>
              <a:gd name="T5" fmla="*/ 77 h 1474"/>
              <a:gd name="T6" fmla="*/ 0 w 2021"/>
              <a:gd name="T7" fmla="*/ 1397 h 1474"/>
              <a:gd name="T8" fmla="*/ 77 w 2021"/>
              <a:gd name="T9" fmla="*/ 1474 h 1474"/>
              <a:gd name="T10" fmla="*/ 1945 w 2021"/>
              <a:gd name="T11" fmla="*/ 1474 h 1474"/>
              <a:gd name="T12" fmla="*/ 2021 w 2021"/>
              <a:gd name="T13" fmla="*/ 1397 h 1474"/>
              <a:gd name="T14" fmla="*/ 2021 w 2021"/>
              <a:gd name="T15" fmla="*/ 77 h 1474"/>
              <a:gd name="T16" fmla="*/ 1945 w 2021"/>
              <a:gd name="T17" fmla="*/ 0 h 1474"/>
              <a:gd name="T18" fmla="*/ 156 w 2021"/>
              <a:gd name="T19" fmla="*/ 240 h 1474"/>
              <a:gd name="T20" fmla="*/ 56 w 2021"/>
              <a:gd name="T21" fmla="*/ 139 h 1474"/>
              <a:gd name="T22" fmla="*/ 156 w 2021"/>
              <a:gd name="T23" fmla="*/ 38 h 1474"/>
              <a:gd name="T24" fmla="*/ 257 w 2021"/>
              <a:gd name="T25" fmla="*/ 139 h 1474"/>
              <a:gd name="T26" fmla="*/ 156 w 2021"/>
              <a:gd name="T27" fmla="*/ 240 h 1474"/>
              <a:gd name="T28" fmla="*/ 1964 w 2021"/>
              <a:gd name="T29" fmla="*/ 191 h 1474"/>
              <a:gd name="T30" fmla="*/ 295 w 2021"/>
              <a:gd name="T31" fmla="*/ 191 h 1474"/>
              <a:gd name="T32" fmla="*/ 295 w 2021"/>
              <a:gd name="T33" fmla="*/ 74 h 1474"/>
              <a:gd name="T34" fmla="*/ 1964 w 2021"/>
              <a:gd name="T35" fmla="*/ 74 h 1474"/>
              <a:gd name="T36" fmla="*/ 1964 w 2021"/>
              <a:gd name="T37" fmla="*/ 191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1" h="1474">
                <a:moveTo>
                  <a:pt x="1945" y="0"/>
                </a:moveTo>
                <a:cubicBezTo>
                  <a:pt x="77" y="0"/>
                  <a:pt x="77" y="0"/>
                  <a:pt x="77" y="0"/>
                </a:cubicBezTo>
                <a:cubicBezTo>
                  <a:pt x="13" y="0"/>
                  <a:pt x="0" y="13"/>
                  <a:pt x="0" y="77"/>
                </a:cubicBezTo>
                <a:cubicBezTo>
                  <a:pt x="0" y="1397"/>
                  <a:pt x="0" y="1397"/>
                  <a:pt x="0" y="1397"/>
                </a:cubicBezTo>
                <a:cubicBezTo>
                  <a:pt x="0" y="1461"/>
                  <a:pt x="13" y="1474"/>
                  <a:pt x="77" y="1474"/>
                </a:cubicBezTo>
                <a:cubicBezTo>
                  <a:pt x="1945" y="1474"/>
                  <a:pt x="1945" y="1474"/>
                  <a:pt x="1945" y="1474"/>
                </a:cubicBezTo>
                <a:cubicBezTo>
                  <a:pt x="2008" y="1474"/>
                  <a:pt x="2021" y="1461"/>
                  <a:pt x="2021" y="1397"/>
                </a:cubicBezTo>
                <a:cubicBezTo>
                  <a:pt x="2021" y="77"/>
                  <a:pt x="2021" y="77"/>
                  <a:pt x="2021" y="77"/>
                </a:cubicBezTo>
                <a:cubicBezTo>
                  <a:pt x="2021" y="13"/>
                  <a:pt x="2008" y="0"/>
                  <a:pt x="1945" y="0"/>
                </a:cubicBezTo>
                <a:close/>
                <a:moveTo>
                  <a:pt x="156" y="240"/>
                </a:moveTo>
                <a:cubicBezTo>
                  <a:pt x="101" y="240"/>
                  <a:pt x="56" y="195"/>
                  <a:pt x="56" y="139"/>
                </a:cubicBezTo>
                <a:cubicBezTo>
                  <a:pt x="56" y="83"/>
                  <a:pt x="101" y="38"/>
                  <a:pt x="156" y="38"/>
                </a:cubicBezTo>
                <a:cubicBezTo>
                  <a:pt x="212" y="38"/>
                  <a:pt x="257" y="83"/>
                  <a:pt x="257" y="139"/>
                </a:cubicBezTo>
                <a:cubicBezTo>
                  <a:pt x="257" y="195"/>
                  <a:pt x="212" y="240"/>
                  <a:pt x="156" y="240"/>
                </a:cubicBezTo>
                <a:close/>
                <a:moveTo>
                  <a:pt x="1964" y="191"/>
                </a:moveTo>
                <a:cubicBezTo>
                  <a:pt x="295" y="191"/>
                  <a:pt x="295" y="191"/>
                  <a:pt x="295" y="191"/>
                </a:cubicBezTo>
                <a:cubicBezTo>
                  <a:pt x="295" y="74"/>
                  <a:pt x="295" y="74"/>
                  <a:pt x="295" y="74"/>
                </a:cubicBezTo>
                <a:cubicBezTo>
                  <a:pt x="1964" y="74"/>
                  <a:pt x="1964" y="74"/>
                  <a:pt x="1964" y="74"/>
                </a:cubicBezTo>
                <a:lnTo>
                  <a:pt x="1964" y="191"/>
                </a:lnTo>
                <a:close/>
              </a:path>
            </a:pathLst>
          </a:custGeom>
          <a:solidFill>
            <a:schemeClr val="bg1">
              <a:lumMod val="60000"/>
              <a:lumOff val="40000"/>
            </a:schemeClr>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5" name="Freeform 7"/>
          <p:cNvSpPr>
            <a:spLocks/>
          </p:cNvSpPr>
          <p:nvPr userDrawn="1"/>
        </p:nvSpPr>
        <p:spPr bwMode="auto">
          <a:xfrm>
            <a:off x="6283328" y="4510446"/>
            <a:ext cx="123825" cy="92178"/>
          </a:xfrm>
          <a:custGeom>
            <a:avLst/>
            <a:gdLst>
              <a:gd name="T0" fmla="*/ 26 w 78"/>
              <a:gd name="T1" fmla="*/ 22 h 58"/>
              <a:gd name="T2" fmla="*/ 49 w 78"/>
              <a:gd name="T3" fmla="*/ 0 h 58"/>
              <a:gd name="T4" fmla="*/ 31 w 78"/>
              <a:gd name="T5" fmla="*/ 0 h 58"/>
              <a:gd name="T6" fmla="*/ 0 w 78"/>
              <a:gd name="T7" fmla="*/ 29 h 58"/>
              <a:gd name="T8" fmla="*/ 30 w 78"/>
              <a:gd name="T9" fmla="*/ 58 h 58"/>
              <a:gd name="T10" fmla="*/ 49 w 78"/>
              <a:gd name="T11" fmla="*/ 58 h 58"/>
              <a:gd name="T12" fmla="*/ 26 w 78"/>
              <a:gd name="T13" fmla="*/ 36 h 58"/>
              <a:gd name="T14" fmla="*/ 78 w 78"/>
              <a:gd name="T15" fmla="*/ 36 h 58"/>
              <a:gd name="T16" fmla="*/ 78 w 78"/>
              <a:gd name="T17" fmla="*/ 22 h 58"/>
              <a:gd name="T18" fmla="*/ 26 w 78"/>
              <a:gd name="T19"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58">
                <a:moveTo>
                  <a:pt x="26" y="22"/>
                </a:moveTo>
                <a:lnTo>
                  <a:pt x="49" y="0"/>
                </a:lnTo>
                <a:lnTo>
                  <a:pt x="31" y="0"/>
                </a:lnTo>
                <a:lnTo>
                  <a:pt x="0" y="29"/>
                </a:lnTo>
                <a:lnTo>
                  <a:pt x="30" y="58"/>
                </a:lnTo>
                <a:lnTo>
                  <a:pt x="49" y="58"/>
                </a:lnTo>
                <a:lnTo>
                  <a:pt x="26" y="36"/>
                </a:lnTo>
                <a:lnTo>
                  <a:pt x="78" y="36"/>
                </a:lnTo>
                <a:lnTo>
                  <a:pt x="78" y="22"/>
                </a:lnTo>
                <a:lnTo>
                  <a:pt x="26" y="22"/>
                </a:lnTo>
                <a:close/>
              </a:path>
            </a:pathLst>
          </a:custGeom>
          <a:solidFill>
            <a:schemeClr val="bg1">
              <a:lumMod val="40000"/>
              <a:lumOff val="60000"/>
            </a:schemeClr>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6" name="Rectangle 8"/>
          <p:cNvSpPr>
            <a:spLocks noChangeArrowheads="1"/>
          </p:cNvSpPr>
          <p:nvPr userDrawn="1"/>
        </p:nvSpPr>
        <p:spPr bwMode="auto">
          <a:xfrm>
            <a:off x="6232527" y="4702753"/>
            <a:ext cx="2008188" cy="1174496"/>
          </a:xfrm>
          <a:prstGeom prst="rect">
            <a:avLst/>
          </a:prstGeom>
          <a:solidFill>
            <a:schemeClr val="accent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7" name="Rectangle 9"/>
          <p:cNvSpPr>
            <a:spLocks noChangeArrowheads="1"/>
          </p:cNvSpPr>
          <p:nvPr userDrawn="1"/>
        </p:nvSpPr>
        <p:spPr bwMode="auto">
          <a:xfrm>
            <a:off x="6415090" y="5123915"/>
            <a:ext cx="57150" cy="432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8" name="Rectangle 10"/>
          <p:cNvSpPr>
            <a:spLocks noChangeArrowheads="1"/>
          </p:cNvSpPr>
          <p:nvPr userDrawn="1"/>
        </p:nvSpPr>
        <p:spPr bwMode="auto">
          <a:xfrm>
            <a:off x="6491288" y="4990414"/>
            <a:ext cx="58738" cy="5657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9" name="Rectangle 11"/>
          <p:cNvSpPr>
            <a:spLocks noChangeArrowheads="1"/>
          </p:cNvSpPr>
          <p:nvPr userDrawn="1"/>
        </p:nvSpPr>
        <p:spPr bwMode="auto">
          <a:xfrm>
            <a:off x="6569077" y="5235170"/>
            <a:ext cx="57150" cy="3210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0" name="Rectangle 12"/>
          <p:cNvSpPr>
            <a:spLocks noChangeArrowheads="1"/>
          </p:cNvSpPr>
          <p:nvPr userDrawn="1"/>
        </p:nvSpPr>
        <p:spPr bwMode="auto">
          <a:xfrm>
            <a:off x="6646863" y="5071468"/>
            <a:ext cx="57150" cy="4847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1" name="Rectangle 13"/>
          <p:cNvSpPr>
            <a:spLocks noChangeArrowheads="1"/>
          </p:cNvSpPr>
          <p:nvPr userDrawn="1"/>
        </p:nvSpPr>
        <p:spPr bwMode="auto">
          <a:xfrm>
            <a:off x="6723065" y="4990414"/>
            <a:ext cx="58738" cy="5657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2" name="Freeform 14"/>
          <p:cNvSpPr>
            <a:spLocks/>
          </p:cNvSpPr>
          <p:nvPr userDrawn="1"/>
        </p:nvSpPr>
        <p:spPr bwMode="auto">
          <a:xfrm>
            <a:off x="6967538" y="5071469"/>
            <a:ext cx="533400" cy="154163"/>
          </a:xfrm>
          <a:custGeom>
            <a:avLst/>
            <a:gdLst>
              <a:gd name="T0" fmla="*/ 0 w 336"/>
              <a:gd name="T1" fmla="*/ 97 h 97"/>
              <a:gd name="T2" fmla="*/ 154 w 336"/>
              <a:gd name="T3" fmla="*/ 42 h 97"/>
              <a:gd name="T4" fmla="*/ 294 w 336"/>
              <a:gd name="T5" fmla="*/ 68 h 97"/>
              <a:gd name="T6" fmla="*/ 336 w 336"/>
              <a:gd name="T7" fmla="*/ 0 h 97"/>
            </a:gdLst>
            <a:ahLst/>
            <a:cxnLst>
              <a:cxn ang="0">
                <a:pos x="T0" y="T1"/>
              </a:cxn>
              <a:cxn ang="0">
                <a:pos x="T2" y="T3"/>
              </a:cxn>
              <a:cxn ang="0">
                <a:pos x="T4" y="T5"/>
              </a:cxn>
              <a:cxn ang="0">
                <a:pos x="T6" y="T7"/>
              </a:cxn>
            </a:cxnLst>
            <a:rect l="0" t="0" r="r" b="b"/>
            <a:pathLst>
              <a:path w="336" h="97">
                <a:moveTo>
                  <a:pt x="0" y="97"/>
                </a:moveTo>
                <a:lnTo>
                  <a:pt x="154" y="42"/>
                </a:lnTo>
                <a:lnTo>
                  <a:pt x="294" y="68"/>
                </a:lnTo>
                <a:lnTo>
                  <a:pt x="336" y="0"/>
                </a:lnTo>
              </a:path>
            </a:pathLst>
          </a:cu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3" name="Freeform 15"/>
          <p:cNvSpPr>
            <a:spLocks/>
          </p:cNvSpPr>
          <p:nvPr userDrawn="1"/>
        </p:nvSpPr>
        <p:spPr bwMode="auto">
          <a:xfrm>
            <a:off x="6967538" y="5271722"/>
            <a:ext cx="533400" cy="136680"/>
          </a:xfrm>
          <a:custGeom>
            <a:avLst/>
            <a:gdLst>
              <a:gd name="T0" fmla="*/ 0 w 336"/>
              <a:gd name="T1" fmla="*/ 86 h 86"/>
              <a:gd name="T2" fmla="*/ 154 w 336"/>
              <a:gd name="T3" fmla="*/ 78 h 86"/>
              <a:gd name="T4" fmla="*/ 294 w 336"/>
              <a:gd name="T5" fmla="*/ 0 h 86"/>
              <a:gd name="T6" fmla="*/ 336 w 336"/>
              <a:gd name="T7" fmla="*/ 24 h 86"/>
            </a:gdLst>
            <a:ahLst/>
            <a:cxnLst>
              <a:cxn ang="0">
                <a:pos x="T0" y="T1"/>
              </a:cxn>
              <a:cxn ang="0">
                <a:pos x="T2" y="T3"/>
              </a:cxn>
              <a:cxn ang="0">
                <a:pos x="T4" y="T5"/>
              </a:cxn>
              <a:cxn ang="0">
                <a:pos x="T6" y="T7"/>
              </a:cxn>
            </a:cxnLst>
            <a:rect l="0" t="0" r="r" b="b"/>
            <a:pathLst>
              <a:path w="336" h="86">
                <a:moveTo>
                  <a:pt x="0" y="86"/>
                </a:moveTo>
                <a:lnTo>
                  <a:pt x="154" y="78"/>
                </a:lnTo>
                <a:lnTo>
                  <a:pt x="294" y="0"/>
                </a:lnTo>
                <a:lnTo>
                  <a:pt x="336" y="24"/>
                </a:lnTo>
              </a:path>
            </a:pathLst>
          </a:cu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4" name="Line 16"/>
          <p:cNvSpPr>
            <a:spLocks noChangeShapeType="1"/>
          </p:cNvSpPr>
          <p:nvPr userDrawn="1"/>
        </p:nvSpPr>
        <p:spPr bwMode="auto">
          <a:xfrm>
            <a:off x="6332541" y="5638850"/>
            <a:ext cx="531813"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5" name="Line 17"/>
          <p:cNvSpPr>
            <a:spLocks noChangeShapeType="1"/>
          </p:cNvSpPr>
          <p:nvPr userDrawn="1"/>
        </p:nvSpPr>
        <p:spPr bwMode="auto">
          <a:xfrm>
            <a:off x="6964363" y="5638850"/>
            <a:ext cx="53340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6" name="Line 18"/>
          <p:cNvSpPr>
            <a:spLocks noChangeShapeType="1"/>
          </p:cNvSpPr>
          <p:nvPr userDrawn="1"/>
        </p:nvSpPr>
        <p:spPr bwMode="auto">
          <a:xfrm>
            <a:off x="7599366" y="5638850"/>
            <a:ext cx="531813"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7" name="Freeform 19"/>
          <p:cNvSpPr>
            <a:spLocks/>
          </p:cNvSpPr>
          <p:nvPr userDrawn="1"/>
        </p:nvSpPr>
        <p:spPr bwMode="auto">
          <a:xfrm>
            <a:off x="7621589" y="5044452"/>
            <a:ext cx="411163" cy="437059"/>
          </a:xfrm>
          <a:custGeom>
            <a:avLst/>
            <a:gdLst>
              <a:gd name="T0" fmla="*/ 209 w 394"/>
              <a:gd name="T1" fmla="*/ 330 h 419"/>
              <a:gd name="T2" fmla="*/ 89 w 394"/>
              <a:gd name="T3" fmla="*/ 209 h 419"/>
              <a:gd name="T4" fmla="*/ 209 w 394"/>
              <a:gd name="T5" fmla="*/ 89 h 419"/>
              <a:gd name="T6" fmla="*/ 209 w 394"/>
              <a:gd name="T7" fmla="*/ 0 h 419"/>
              <a:gd name="T8" fmla="*/ 0 w 394"/>
              <a:gd name="T9" fmla="*/ 209 h 419"/>
              <a:gd name="T10" fmla="*/ 209 w 394"/>
              <a:gd name="T11" fmla="*/ 419 h 419"/>
              <a:gd name="T12" fmla="*/ 394 w 394"/>
              <a:gd name="T13" fmla="*/ 309 h 419"/>
              <a:gd name="T14" fmla="*/ 316 w 394"/>
              <a:gd name="T15" fmla="*/ 267 h 419"/>
              <a:gd name="T16" fmla="*/ 209 w 394"/>
              <a:gd name="T17" fmla="*/ 33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419">
                <a:moveTo>
                  <a:pt x="209" y="330"/>
                </a:moveTo>
                <a:cubicBezTo>
                  <a:pt x="143" y="330"/>
                  <a:pt x="89" y="276"/>
                  <a:pt x="89" y="209"/>
                </a:cubicBezTo>
                <a:cubicBezTo>
                  <a:pt x="89" y="143"/>
                  <a:pt x="143" y="89"/>
                  <a:pt x="209" y="89"/>
                </a:cubicBezTo>
                <a:cubicBezTo>
                  <a:pt x="209" y="0"/>
                  <a:pt x="209" y="0"/>
                  <a:pt x="209" y="0"/>
                </a:cubicBezTo>
                <a:cubicBezTo>
                  <a:pt x="94" y="0"/>
                  <a:pt x="0" y="94"/>
                  <a:pt x="0" y="209"/>
                </a:cubicBezTo>
                <a:cubicBezTo>
                  <a:pt x="0" y="325"/>
                  <a:pt x="94" y="419"/>
                  <a:pt x="209" y="419"/>
                </a:cubicBezTo>
                <a:cubicBezTo>
                  <a:pt x="289" y="419"/>
                  <a:pt x="359" y="375"/>
                  <a:pt x="394" y="309"/>
                </a:cubicBezTo>
                <a:cubicBezTo>
                  <a:pt x="316" y="267"/>
                  <a:pt x="316" y="267"/>
                  <a:pt x="316" y="267"/>
                </a:cubicBezTo>
                <a:cubicBezTo>
                  <a:pt x="295" y="305"/>
                  <a:pt x="255" y="330"/>
                  <a:pt x="209" y="330"/>
                </a:cubicBezTo>
                <a:close/>
              </a:path>
            </a:pathLst>
          </a:cu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8" name="Freeform 20"/>
          <p:cNvSpPr>
            <a:spLocks/>
          </p:cNvSpPr>
          <p:nvPr userDrawn="1"/>
        </p:nvSpPr>
        <p:spPr bwMode="auto">
          <a:xfrm>
            <a:off x="7840666" y="5044452"/>
            <a:ext cx="219075" cy="322629"/>
          </a:xfrm>
          <a:custGeom>
            <a:avLst/>
            <a:gdLst>
              <a:gd name="T0" fmla="*/ 0 w 210"/>
              <a:gd name="T1" fmla="*/ 0 h 309"/>
              <a:gd name="T2" fmla="*/ 0 w 210"/>
              <a:gd name="T3" fmla="*/ 89 h 309"/>
              <a:gd name="T4" fmla="*/ 121 w 210"/>
              <a:gd name="T5" fmla="*/ 209 h 309"/>
              <a:gd name="T6" fmla="*/ 107 w 210"/>
              <a:gd name="T7" fmla="*/ 267 h 309"/>
              <a:gd name="T8" fmla="*/ 185 w 210"/>
              <a:gd name="T9" fmla="*/ 309 h 309"/>
              <a:gd name="T10" fmla="*/ 210 w 210"/>
              <a:gd name="T11" fmla="*/ 209 h 309"/>
              <a:gd name="T12" fmla="*/ 0 w 210"/>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210" h="309">
                <a:moveTo>
                  <a:pt x="0" y="0"/>
                </a:moveTo>
                <a:cubicBezTo>
                  <a:pt x="0" y="89"/>
                  <a:pt x="0" y="89"/>
                  <a:pt x="0" y="89"/>
                </a:cubicBezTo>
                <a:cubicBezTo>
                  <a:pt x="67" y="89"/>
                  <a:pt x="121" y="143"/>
                  <a:pt x="121" y="209"/>
                </a:cubicBezTo>
                <a:cubicBezTo>
                  <a:pt x="121" y="230"/>
                  <a:pt x="116" y="250"/>
                  <a:pt x="107" y="267"/>
                </a:cubicBezTo>
                <a:cubicBezTo>
                  <a:pt x="185" y="309"/>
                  <a:pt x="185" y="309"/>
                  <a:pt x="185" y="309"/>
                </a:cubicBezTo>
                <a:cubicBezTo>
                  <a:pt x="201" y="279"/>
                  <a:pt x="210" y="245"/>
                  <a:pt x="210" y="209"/>
                </a:cubicBezTo>
                <a:cubicBezTo>
                  <a:pt x="210" y="94"/>
                  <a:pt x="116" y="0"/>
                  <a:pt x="0" y="0"/>
                </a:cubicBezTo>
                <a:close/>
              </a:path>
            </a:pathLst>
          </a:custGeom>
          <a:solidFill>
            <a:srgbClr val="FFFFFF"/>
          </a:solidFill>
          <a:ln w="20638" cap="rnd">
            <a:solidFill>
              <a:srgbClr val="FFFFFF"/>
            </a:solidFill>
            <a:prstDash val="solid"/>
            <a:round/>
            <a:headEnd/>
            <a:tailEnd/>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9" name="AutoShape 22"/>
          <p:cNvSpPr>
            <a:spLocks noChangeAspect="1" noChangeArrowheads="1" noTextEdit="1"/>
          </p:cNvSpPr>
          <p:nvPr userDrawn="1"/>
        </p:nvSpPr>
        <p:spPr bwMode="auto">
          <a:xfrm>
            <a:off x="1101728" y="4966574"/>
            <a:ext cx="2803525" cy="181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0" name="Freeform 24"/>
          <p:cNvSpPr>
            <a:spLocks/>
          </p:cNvSpPr>
          <p:nvPr userDrawn="1"/>
        </p:nvSpPr>
        <p:spPr bwMode="auto">
          <a:xfrm>
            <a:off x="1103313" y="6435092"/>
            <a:ext cx="2801938" cy="170055"/>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chemeClr val="bg1">
              <a:lumMod val="20000"/>
              <a:lumOff val="80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1" name="Freeform 25"/>
          <p:cNvSpPr>
            <a:spLocks/>
          </p:cNvSpPr>
          <p:nvPr userDrawn="1"/>
        </p:nvSpPr>
        <p:spPr bwMode="auto">
          <a:xfrm>
            <a:off x="2468563" y="6648058"/>
            <a:ext cx="763588" cy="127146"/>
          </a:xfrm>
          <a:custGeom>
            <a:avLst/>
            <a:gdLst>
              <a:gd name="T0" fmla="*/ 415 w 415"/>
              <a:gd name="T1" fmla="*/ 34 h 69"/>
              <a:gd name="T2" fmla="*/ 380 w 415"/>
              <a:gd name="T3" fmla="*/ 69 h 69"/>
              <a:gd name="T4" fmla="*/ 35 w 415"/>
              <a:gd name="T5" fmla="*/ 69 h 69"/>
              <a:gd name="T6" fmla="*/ 0 w 415"/>
              <a:gd name="T7" fmla="*/ 34 h 69"/>
              <a:gd name="T8" fmla="*/ 0 w 415"/>
              <a:gd name="T9" fmla="*/ 34 h 69"/>
              <a:gd name="T10" fmla="*/ 35 w 415"/>
              <a:gd name="T11" fmla="*/ 0 h 69"/>
              <a:gd name="T12" fmla="*/ 380 w 415"/>
              <a:gd name="T13" fmla="*/ 0 h 69"/>
              <a:gd name="T14" fmla="*/ 415 w 415"/>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69">
                <a:moveTo>
                  <a:pt x="415" y="34"/>
                </a:moveTo>
                <a:cubicBezTo>
                  <a:pt x="415" y="53"/>
                  <a:pt x="399" y="69"/>
                  <a:pt x="380" y="69"/>
                </a:cubicBezTo>
                <a:cubicBezTo>
                  <a:pt x="35" y="69"/>
                  <a:pt x="35" y="69"/>
                  <a:pt x="35" y="69"/>
                </a:cubicBezTo>
                <a:cubicBezTo>
                  <a:pt x="16" y="69"/>
                  <a:pt x="0" y="53"/>
                  <a:pt x="0" y="34"/>
                </a:cubicBezTo>
                <a:cubicBezTo>
                  <a:pt x="0" y="34"/>
                  <a:pt x="0" y="34"/>
                  <a:pt x="0" y="34"/>
                </a:cubicBezTo>
                <a:cubicBezTo>
                  <a:pt x="0" y="15"/>
                  <a:pt x="16" y="0"/>
                  <a:pt x="35" y="0"/>
                </a:cubicBezTo>
                <a:cubicBezTo>
                  <a:pt x="380" y="0"/>
                  <a:pt x="380" y="0"/>
                  <a:pt x="380" y="0"/>
                </a:cubicBezTo>
                <a:cubicBezTo>
                  <a:pt x="399" y="0"/>
                  <a:pt x="415" y="15"/>
                  <a:pt x="415" y="34"/>
                </a:cubicBezTo>
                <a:close/>
              </a:path>
            </a:pathLst>
          </a:custGeom>
          <a:solidFill>
            <a:schemeClr val="bg1">
              <a:lumMod val="20000"/>
              <a:lumOff val="80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2" name="Freeform 26"/>
          <p:cNvSpPr>
            <a:spLocks/>
          </p:cNvSpPr>
          <p:nvPr userDrawn="1"/>
        </p:nvSpPr>
        <p:spPr bwMode="auto">
          <a:xfrm>
            <a:off x="1195388" y="5602297"/>
            <a:ext cx="901700" cy="896367"/>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3" name="Freeform 27"/>
          <p:cNvSpPr>
            <a:spLocks/>
          </p:cNvSpPr>
          <p:nvPr userDrawn="1"/>
        </p:nvSpPr>
        <p:spPr bwMode="auto">
          <a:xfrm>
            <a:off x="2905125" y="5602297"/>
            <a:ext cx="903288" cy="896367"/>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4" name="Freeform 28"/>
          <p:cNvSpPr>
            <a:spLocks/>
          </p:cNvSpPr>
          <p:nvPr userDrawn="1"/>
        </p:nvSpPr>
        <p:spPr bwMode="auto">
          <a:xfrm>
            <a:off x="1792288" y="5602297"/>
            <a:ext cx="304800" cy="197074"/>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5" name="Freeform 29"/>
          <p:cNvSpPr>
            <a:spLocks/>
          </p:cNvSpPr>
          <p:nvPr userDrawn="1"/>
        </p:nvSpPr>
        <p:spPr bwMode="auto">
          <a:xfrm>
            <a:off x="2905128" y="5602297"/>
            <a:ext cx="371475" cy="254287"/>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6" name="Freeform 30"/>
          <p:cNvSpPr>
            <a:spLocks/>
          </p:cNvSpPr>
          <p:nvPr userDrawn="1"/>
        </p:nvSpPr>
        <p:spPr bwMode="auto">
          <a:xfrm>
            <a:off x="1131888" y="5441775"/>
            <a:ext cx="2738438" cy="239984"/>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7" name="Rectangle 31"/>
          <p:cNvSpPr>
            <a:spLocks noChangeArrowheads="1"/>
          </p:cNvSpPr>
          <p:nvPr userDrawn="1"/>
        </p:nvSpPr>
        <p:spPr bwMode="auto">
          <a:xfrm>
            <a:off x="2684466" y="4968163"/>
            <a:ext cx="639763" cy="433881"/>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8" name="Oval 32"/>
          <p:cNvSpPr>
            <a:spLocks noChangeArrowheads="1"/>
          </p:cNvSpPr>
          <p:nvPr userDrawn="1"/>
        </p:nvSpPr>
        <p:spPr bwMode="auto">
          <a:xfrm>
            <a:off x="2998791" y="4977700"/>
            <a:ext cx="11113" cy="111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9" name="Rectangle 33"/>
          <p:cNvSpPr>
            <a:spLocks noChangeArrowheads="1"/>
          </p:cNvSpPr>
          <p:nvPr userDrawn="1"/>
        </p:nvSpPr>
        <p:spPr bwMode="auto">
          <a:xfrm>
            <a:off x="2706691" y="5001541"/>
            <a:ext cx="595313" cy="383021"/>
          </a:xfrm>
          <a:prstGeom prst="rect">
            <a:avLst/>
          </a:prstGeom>
          <a:solidFill>
            <a:schemeClr val="accent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0" name="Freeform 34"/>
          <p:cNvSpPr>
            <a:spLocks/>
          </p:cNvSpPr>
          <p:nvPr userDrawn="1"/>
        </p:nvSpPr>
        <p:spPr bwMode="auto">
          <a:xfrm>
            <a:off x="2584450" y="5409990"/>
            <a:ext cx="825500" cy="33373"/>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1" name="Rectangle 35"/>
          <p:cNvSpPr>
            <a:spLocks noChangeArrowheads="1"/>
          </p:cNvSpPr>
          <p:nvPr userDrawn="1"/>
        </p:nvSpPr>
        <p:spPr bwMode="auto">
          <a:xfrm>
            <a:off x="1676403" y="4968163"/>
            <a:ext cx="639763" cy="433881"/>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2" name="Oval 36"/>
          <p:cNvSpPr>
            <a:spLocks noChangeArrowheads="1"/>
          </p:cNvSpPr>
          <p:nvPr userDrawn="1"/>
        </p:nvSpPr>
        <p:spPr bwMode="auto">
          <a:xfrm>
            <a:off x="1990728" y="4977700"/>
            <a:ext cx="11113" cy="111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3" name="Rectangle 37"/>
          <p:cNvSpPr>
            <a:spLocks noChangeArrowheads="1"/>
          </p:cNvSpPr>
          <p:nvPr userDrawn="1"/>
        </p:nvSpPr>
        <p:spPr bwMode="auto">
          <a:xfrm>
            <a:off x="1698625" y="5001541"/>
            <a:ext cx="596900" cy="383021"/>
          </a:xfrm>
          <a:prstGeom prst="rect">
            <a:avLst/>
          </a:prstGeom>
          <a:solidFill>
            <a:schemeClr val="accent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4" name="Freeform 38"/>
          <p:cNvSpPr>
            <a:spLocks/>
          </p:cNvSpPr>
          <p:nvPr userDrawn="1"/>
        </p:nvSpPr>
        <p:spPr bwMode="auto">
          <a:xfrm>
            <a:off x="1577975" y="5409990"/>
            <a:ext cx="825500" cy="33373"/>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5" name="Freeform 39"/>
          <p:cNvSpPr>
            <a:spLocks/>
          </p:cNvSpPr>
          <p:nvPr userDrawn="1"/>
        </p:nvSpPr>
        <p:spPr bwMode="auto">
          <a:xfrm>
            <a:off x="2894014" y="5109611"/>
            <a:ext cx="214313" cy="19389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6" name="Freeform 40"/>
          <p:cNvSpPr>
            <a:spLocks/>
          </p:cNvSpPr>
          <p:nvPr userDrawn="1"/>
        </p:nvSpPr>
        <p:spPr bwMode="auto">
          <a:xfrm>
            <a:off x="3005141" y="5050808"/>
            <a:ext cx="53975" cy="58804"/>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7" name="Freeform 41"/>
          <p:cNvSpPr>
            <a:spLocks/>
          </p:cNvSpPr>
          <p:nvPr userDrawn="1"/>
        </p:nvSpPr>
        <p:spPr bwMode="auto">
          <a:xfrm>
            <a:off x="1978025" y="5076237"/>
            <a:ext cx="122238" cy="109661"/>
          </a:xfrm>
          <a:custGeom>
            <a:avLst/>
            <a:gdLst>
              <a:gd name="T0" fmla="*/ 0 w 77"/>
              <a:gd name="T1" fmla="*/ 69 h 69"/>
              <a:gd name="T2" fmla="*/ 77 w 77"/>
              <a:gd name="T3" fmla="*/ 69 h 69"/>
              <a:gd name="T4" fmla="*/ 77 w 77"/>
              <a:gd name="T5" fmla="*/ 0 h 69"/>
              <a:gd name="T6" fmla="*/ 0 w 77"/>
              <a:gd name="T7" fmla="*/ 12 h 69"/>
              <a:gd name="T8" fmla="*/ 0 w 77"/>
              <a:gd name="T9" fmla="*/ 69 h 69"/>
            </a:gdLst>
            <a:ahLst/>
            <a:cxnLst>
              <a:cxn ang="0">
                <a:pos x="T0" y="T1"/>
              </a:cxn>
              <a:cxn ang="0">
                <a:pos x="T2" y="T3"/>
              </a:cxn>
              <a:cxn ang="0">
                <a:pos x="T4" y="T5"/>
              </a:cxn>
              <a:cxn ang="0">
                <a:pos x="T6" y="T7"/>
              </a:cxn>
              <a:cxn ang="0">
                <a:pos x="T8" y="T9"/>
              </a:cxn>
            </a:cxnLst>
            <a:rect l="0" t="0" r="r" b="b"/>
            <a:pathLst>
              <a:path w="77" h="69">
                <a:moveTo>
                  <a:pt x="0" y="69"/>
                </a:moveTo>
                <a:lnTo>
                  <a:pt x="77" y="69"/>
                </a:lnTo>
                <a:lnTo>
                  <a:pt x="77" y="0"/>
                </a:lnTo>
                <a:lnTo>
                  <a:pt x="0" y="12"/>
                </a:lnTo>
                <a:lnTo>
                  <a:pt x="0"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8" name="Freeform 42"/>
          <p:cNvSpPr>
            <a:spLocks/>
          </p:cNvSpPr>
          <p:nvPr userDrawn="1"/>
        </p:nvSpPr>
        <p:spPr bwMode="auto">
          <a:xfrm>
            <a:off x="1879600" y="5095309"/>
            <a:ext cx="93663" cy="90590"/>
          </a:xfrm>
          <a:custGeom>
            <a:avLst/>
            <a:gdLst>
              <a:gd name="T0" fmla="*/ 59 w 59"/>
              <a:gd name="T1" fmla="*/ 57 h 57"/>
              <a:gd name="T2" fmla="*/ 59 w 59"/>
              <a:gd name="T3" fmla="*/ 0 h 57"/>
              <a:gd name="T4" fmla="*/ 0 w 59"/>
              <a:gd name="T5" fmla="*/ 8 h 57"/>
              <a:gd name="T6" fmla="*/ 0 w 59"/>
              <a:gd name="T7" fmla="*/ 57 h 57"/>
              <a:gd name="T8" fmla="*/ 59 w 59"/>
              <a:gd name="T9" fmla="*/ 57 h 57"/>
            </a:gdLst>
            <a:ahLst/>
            <a:cxnLst>
              <a:cxn ang="0">
                <a:pos x="T0" y="T1"/>
              </a:cxn>
              <a:cxn ang="0">
                <a:pos x="T2" y="T3"/>
              </a:cxn>
              <a:cxn ang="0">
                <a:pos x="T4" y="T5"/>
              </a:cxn>
              <a:cxn ang="0">
                <a:pos x="T6" y="T7"/>
              </a:cxn>
              <a:cxn ang="0">
                <a:pos x="T8" y="T9"/>
              </a:cxn>
            </a:cxnLst>
            <a:rect l="0" t="0" r="r" b="b"/>
            <a:pathLst>
              <a:path w="59" h="57">
                <a:moveTo>
                  <a:pt x="59" y="57"/>
                </a:moveTo>
                <a:lnTo>
                  <a:pt x="59" y="0"/>
                </a:lnTo>
                <a:lnTo>
                  <a:pt x="0" y="8"/>
                </a:lnTo>
                <a:lnTo>
                  <a:pt x="0" y="57"/>
                </a:lnTo>
                <a:lnTo>
                  <a:pt x="5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9" name="Freeform 43"/>
          <p:cNvSpPr>
            <a:spLocks/>
          </p:cNvSpPr>
          <p:nvPr userDrawn="1"/>
        </p:nvSpPr>
        <p:spPr bwMode="auto">
          <a:xfrm>
            <a:off x="1879600" y="5189078"/>
            <a:ext cx="93663" cy="92178"/>
          </a:xfrm>
          <a:custGeom>
            <a:avLst/>
            <a:gdLst>
              <a:gd name="T0" fmla="*/ 59 w 59"/>
              <a:gd name="T1" fmla="*/ 0 h 58"/>
              <a:gd name="T2" fmla="*/ 0 w 59"/>
              <a:gd name="T3" fmla="*/ 0 h 58"/>
              <a:gd name="T4" fmla="*/ 0 w 59"/>
              <a:gd name="T5" fmla="*/ 50 h 58"/>
              <a:gd name="T6" fmla="*/ 59 w 59"/>
              <a:gd name="T7" fmla="*/ 58 h 58"/>
              <a:gd name="T8" fmla="*/ 59 w 59"/>
              <a:gd name="T9" fmla="*/ 0 h 58"/>
            </a:gdLst>
            <a:ahLst/>
            <a:cxnLst>
              <a:cxn ang="0">
                <a:pos x="T0" y="T1"/>
              </a:cxn>
              <a:cxn ang="0">
                <a:pos x="T2" y="T3"/>
              </a:cxn>
              <a:cxn ang="0">
                <a:pos x="T4" y="T5"/>
              </a:cxn>
              <a:cxn ang="0">
                <a:pos x="T6" y="T7"/>
              </a:cxn>
              <a:cxn ang="0">
                <a:pos x="T8" y="T9"/>
              </a:cxn>
            </a:cxnLst>
            <a:rect l="0" t="0" r="r" b="b"/>
            <a:pathLst>
              <a:path w="59" h="58">
                <a:moveTo>
                  <a:pt x="59" y="0"/>
                </a:moveTo>
                <a:lnTo>
                  <a:pt x="0" y="0"/>
                </a:lnTo>
                <a:lnTo>
                  <a:pt x="0" y="50"/>
                </a:lnTo>
                <a:lnTo>
                  <a:pt x="59" y="58"/>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0" name="Freeform 44"/>
          <p:cNvSpPr>
            <a:spLocks/>
          </p:cNvSpPr>
          <p:nvPr userDrawn="1"/>
        </p:nvSpPr>
        <p:spPr bwMode="auto">
          <a:xfrm>
            <a:off x="1978025" y="5189079"/>
            <a:ext cx="122238" cy="109661"/>
          </a:xfrm>
          <a:custGeom>
            <a:avLst/>
            <a:gdLst>
              <a:gd name="T0" fmla="*/ 0 w 77"/>
              <a:gd name="T1" fmla="*/ 0 h 69"/>
              <a:gd name="T2" fmla="*/ 0 w 77"/>
              <a:gd name="T3" fmla="*/ 58 h 69"/>
              <a:gd name="T4" fmla="*/ 77 w 77"/>
              <a:gd name="T5" fmla="*/ 69 h 69"/>
              <a:gd name="T6" fmla="*/ 77 w 77"/>
              <a:gd name="T7" fmla="*/ 0 h 69"/>
              <a:gd name="T8" fmla="*/ 0 w 77"/>
              <a:gd name="T9" fmla="*/ 0 h 69"/>
            </a:gdLst>
            <a:ahLst/>
            <a:cxnLst>
              <a:cxn ang="0">
                <a:pos x="T0" y="T1"/>
              </a:cxn>
              <a:cxn ang="0">
                <a:pos x="T2" y="T3"/>
              </a:cxn>
              <a:cxn ang="0">
                <a:pos x="T4" y="T5"/>
              </a:cxn>
              <a:cxn ang="0">
                <a:pos x="T6" y="T7"/>
              </a:cxn>
              <a:cxn ang="0">
                <a:pos x="T8" y="T9"/>
              </a:cxn>
            </a:cxnLst>
            <a:rect l="0" t="0" r="r" b="b"/>
            <a:pathLst>
              <a:path w="77" h="69">
                <a:moveTo>
                  <a:pt x="0" y="0"/>
                </a:moveTo>
                <a:lnTo>
                  <a:pt x="0" y="58"/>
                </a:lnTo>
                <a:lnTo>
                  <a:pt x="77" y="69"/>
                </a:lnTo>
                <a:lnTo>
                  <a:pt x="7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1" name="Freeform 45"/>
          <p:cNvSpPr>
            <a:spLocks noEditPoints="1"/>
          </p:cNvSpPr>
          <p:nvPr userDrawn="1"/>
        </p:nvSpPr>
        <p:spPr bwMode="auto">
          <a:xfrm>
            <a:off x="1265241" y="5212917"/>
            <a:ext cx="265113" cy="228860"/>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chemeClr val="accent2"/>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2" name="Freeform 46"/>
          <p:cNvSpPr>
            <a:spLocks/>
          </p:cNvSpPr>
          <p:nvPr userDrawn="1"/>
        </p:nvSpPr>
        <p:spPr bwMode="auto">
          <a:xfrm>
            <a:off x="1284288" y="5295561"/>
            <a:ext cx="71438" cy="30196"/>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chemeClr val="tx1"/>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3" name="Freeform 47"/>
          <p:cNvSpPr>
            <a:spLocks/>
          </p:cNvSpPr>
          <p:nvPr userDrawn="1"/>
        </p:nvSpPr>
        <p:spPr bwMode="auto">
          <a:xfrm>
            <a:off x="1365250" y="5295561"/>
            <a:ext cx="71438" cy="30196"/>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chemeClr val="tx1"/>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4" name="AutoShape 7"/>
          <p:cNvSpPr>
            <a:spLocks noChangeAspect="1" noChangeArrowheads="1" noTextEdit="1"/>
          </p:cNvSpPr>
          <p:nvPr userDrawn="1"/>
        </p:nvSpPr>
        <p:spPr bwMode="auto">
          <a:xfrm>
            <a:off x="2214566" y="3941473"/>
            <a:ext cx="612775" cy="6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5" name="Freeform 9"/>
          <p:cNvSpPr>
            <a:spLocks/>
          </p:cNvSpPr>
          <p:nvPr userDrawn="1"/>
        </p:nvSpPr>
        <p:spPr bwMode="auto">
          <a:xfrm>
            <a:off x="2212976" y="3941472"/>
            <a:ext cx="615950" cy="637313"/>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60000"/>
              <a:lumOff val="40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6" name="Freeform 10"/>
          <p:cNvSpPr>
            <a:spLocks/>
          </p:cNvSpPr>
          <p:nvPr userDrawn="1"/>
        </p:nvSpPr>
        <p:spPr bwMode="auto">
          <a:xfrm>
            <a:off x="2705104" y="3941473"/>
            <a:ext cx="123825" cy="119200"/>
          </a:xfrm>
          <a:custGeom>
            <a:avLst/>
            <a:gdLst>
              <a:gd name="T0" fmla="*/ 78 w 78"/>
              <a:gd name="T1" fmla="*/ 75 h 75"/>
              <a:gd name="T2" fmla="*/ 0 w 78"/>
              <a:gd name="T3" fmla="*/ 0 h 75"/>
              <a:gd name="T4" fmla="*/ 0 w 78"/>
              <a:gd name="T5" fmla="*/ 75 h 75"/>
              <a:gd name="T6" fmla="*/ 78 w 78"/>
              <a:gd name="T7" fmla="*/ 75 h 75"/>
            </a:gdLst>
            <a:ahLst/>
            <a:cxnLst>
              <a:cxn ang="0">
                <a:pos x="T0" y="T1"/>
              </a:cxn>
              <a:cxn ang="0">
                <a:pos x="T2" y="T3"/>
              </a:cxn>
              <a:cxn ang="0">
                <a:pos x="T4" y="T5"/>
              </a:cxn>
              <a:cxn ang="0">
                <a:pos x="T6" y="T7"/>
              </a:cxn>
            </a:cxnLst>
            <a:rect l="0" t="0" r="r" b="b"/>
            <a:pathLst>
              <a:path w="78" h="75">
                <a:moveTo>
                  <a:pt x="78" y="75"/>
                </a:moveTo>
                <a:lnTo>
                  <a:pt x="0" y="0"/>
                </a:lnTo>
                <a:lnTo>
                  <a:pt x="0" y="75"/>
                </a:lnTo>
                <a:lnTo>
                  <a:pt x="78" y="75"/>
                </a:lnTo>
                <a:close/>
              </a:path>
            </a:pathLst>
          </a:custGeom>
          <a:solidFill>
            <a:schemeClr val="bg1">
              <a:lumMod val="40000"/>
              <a:lumOff val="60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7" name="Rectangle 11"/>
          <p:cNvSpPr>
            <a:spLocks noChangeArrowheads="1"/>
          </p:cNvSpPr>
          <p:nvPr userDrawn="1"/>
        </p:nvSpPr>
        <p:spPr bwMode="auto">
          <a:xfrm>
            <a:off x="2362201" y="4133780"/>
            <a:ext cx="311150" cy="58805"/>
          </a:xfrm>
          <a:prstGeom prst="rect">
            <a:avLst/>
          </a:prstGeom>
          <a:solidFill>
            <a:schemeClr val="tx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8" name="Rectangle 12"/>
          <p:cNvSpPr>
            <a:spLocks noChangeArrowheads="1"/>
          </p:cNvSpPr>
          <p:nvPr userDrawn="1"/>
        </p:nvSpPr>
        <p:spPr bwMode="auto">
          <a:xfrm>
            <a:off x="2362201" y="4243440"/>
            <a:ext cx="311150" cy="58805"/>
          </a:xfrm>
          <a:prstGeom prst="rect">
            <a:avLst/>
          </a:prstGeom>
          <a:solidFill>
            <a:schemeClr val="tx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9" name="Rectangle 13"/>
          <p:cNvSpPr>
            <a:spLocks noChangeArrowheads="1"/>
          </p:cNvSpPr>
          <p:nvPr userDrawn="1"/>
        </p:nvSpPr>
        <p:spPr bwMode="auto">
          <a:xfrm>
            <a:off x="2362201" y="4354691"/>
            <a:ext cx="311150" cy="57215"/>
          </a:xfrm>
          <a:prstGeom prst="rect">
            <a:avLst/>
          </a:prstGeom>
          <a:solidFill>
            <a:schemeClr val="tx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0" name="Freeform 17"/>
          <p:cNvSpPr>
            <a:spLocks/>
          </p:cNvSpPr>
          <p:nvPr userDrawn="1"/>
        </p:nvSpPr>
        <p:spPr bwMode="auto">
          <a:xfrm>
            <a:off x="9599614" y="2228207"/>
            <a:ext cx="798513" cy="621418"/>
          </a:xfrm>
          <a:custGeom>
            <a:avLst/>
            <a:gdLst>
              <a:gd name="T0" fmla="*/ 440 w 503"/>
              <a:gd name="T1" fmla="*/ 0 h 391"/>
              <a:gd name="T2" fmla="*/ 172 w 503"/>
              <a:gd name="T3" fmla="*/ 267 h 391"/>
              <a:gd name="T4" fmla="*/ 61 w 503"/>
              <a:gd name="T5" fmla="*/ 157 h 391"/>
              <a:gd name="T6" fmla="*/ 0 w 503"/>
              <a:gd name="T7" fmla="*/ 219 h 391"/>
              <a:gd name="T8" fmla="*/ 110 w 503"/>
              <a:gd name="T9" fmla="*/ 329 h 391"/>
              <a:gd name="T10" fmla="*/ 109 w 503"/>
              <a:gd name="T11" fmla="*/ 329 h 391"/>
              <a:gd name="T12" fmla="*/ 172 w 503"/>
              <a:gd name="T13" fmla="*/ 391 h 391"/>
              <a:gd name="T14" fmla="*/ 503 w 503"/>
              <a:gd name="T15" fmla="*/ 61 h 391"/>
              <a:gd name="T16" fmla="*/ 440 w 503"/>
              <a:gd name="T1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91">
                <a:moveTo>
                  <a:pt x="440" y="0"/>
                </a:moveTo>
                <a:lnTo>
                  <a:pt x="172" y="267"/>
                </a:lnTo>
                <a:lnTo>
                  <a:pt x="61" y="157"/>
                </a:lnTo>
                <a:lnTo>
                  <a:pt x="0" y="219"/>
                </a:lnTo>
                <a:lnTo>
                  <a:pt x="110" y="329"/>
                </a:lnTo>
                <a:lnTo>
                  <a:pt x="109" y="329"/>
                </a:lnTo>
                <a:lnTo>
                  <a:pt x="172" y="391"/>
                </a:lnTo>
                <a:lnTo>
                  <a:pt x="503" y="61"/>
                </a:lnTo>
                <a:lnTo>
                  <a:pt x="440" y="0"/>
                </a:lnTo>
                <a:close/>
              </a:path>
            </a:pathLst>
          </a:custGeom>
          <a:solidFill>
            <a:schemeClr val="tx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1" name="AutoShape 19"/>
          <p:cNvSpPr>
            <a:spLocks noChangeAspect="1" noChangeArrowheads="1" noTextEdit="1"/>
          </p:cNvSpPr>
          <p:nvPr userDrawn="1"/>
        </p:nvSpPr>
        <p:spPr bwMode="auto">
          <a:xfrm>
            <a:off x="1836740" y="2679566"/>
            <a:ext cx="430212" cy="597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2" name="Rectangle 21"/>
          <p:cNvSpPr>
            <a:spLocks noChangeArrowheads="1"/>
          </p:cNvSpPr>
          <p:nvPr userDrawn="1"/>
        </p:nvSpPr>
        <p:spPr bwMode="auto">
          <a:xfrm>
            <a:off x="1852615" y="2746317"/>
            <a:ext cx="42862" cy="54038"/>
          </a:xfrm>
          <a:prstGeom prst="rect">
            <a:avLst/>
          </a:prstGeom>
          <a:solidFill>
            <a:schemeClr val="accent1">
              <a:lumMod val="75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3" name="Rectangle 22"/>
          <p:cNvSpPr>
            <a:spLocks noChangeArrowheads="1"/>
          </p:cNvSpPr>
          <p:nvPr userDrawn="1"/>
        </p:nvSpPr>
        <p:spPr bwMode="auto">
          <a:xfrm>
            <a:off x="1852615" y="2900481"/>
            <a:ext cx="42862" cy="55626"/>
          </a:xfrm>
          <a:prstGeom prst="rect">
            <a:avLst/>
          </a:prstGeom>
          <a:solidFill>
            <a:schemeClr val="accent1">
              <a:lumMod val="75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4" name="Rectangle 23"/>
          <p:cNvSpPr>
            <a:spLocks noChangeArrowheads="1"/>
          </p:cNvSpPr>
          <p:nvPr userDrawn="1"/>
        </p:nvSpPr>
        <p:spPr bwMode="auto">
          <a:xfrm>
            <a:off x="1852615" y="3054643"/>
            <a:ext cx="42862" cy="55626"/>
          </a:xfrm>
          <a:prstGeom prst="rect">
            <a:avLst/>
          </a:prstGeom>
          <a:solidFill>
            <a:schemeClr val="accent1">
              <a:lumMod val="75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5" name="Rectangle 24"/>
          <p:cNvSpPr>
            <a:spLocks noChangeArrowheads="1"/>
          </p:cNvSpPr>
          <p:nvPr userDrawn="1"/>
        </p:nvSpPr>
        <p:spPr bwMode="auto">
          <a:xfrm>
            <a:off x="1852615" y="3210394"/>
            <a:ext cx="42862" cy="55626"/>
          </a:xfrm>
          <a:prstGeom prst="rect">
            <a:avLst/>
          </a:prstGeom>
          <a:solidFill>
            <a:schemeClr val="accent1">
              <a:lumMod val="75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6" name="Rectangle 25"/>
          <p:cNvSpPr>
            <a:spLocks noChangeArrowheads="1"/>
          </p:cNvSpPr>
          <p:nvPr userDrawn="1"/>
        </p:nvSpPr>
        <p:spPr bwMode="auto">
          <a:xfrm>
            <a:off x="2100263" y="2720889"/>
            <a:ext cx="144462" cy="79465"/>
          </a:xfrm>
          <a:prstGeom prst="rect">
            <a:avLst/>
          </a:prstGeom>
          <a:solidFill>
            <a:schemeClr val="bg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7" name="Rectangle 26"/>
          <p:cNvSpPr>
            <a:spLocks noChangeArrowheads="1"/>
          </p:cNvSpPr>
          <p:nvPr userDrawn="1"/>
        </p:nvSpPr>
        <p:spPr bwMode="auto">
          <a:xfrm>
            <a:off x="2100263" y="2878231"/>
            <a:ext cx="144462" cy="81055"/>
          </a:xfrm>
          <a:prstGeom prst="rect">
            <a:avLst/>
          </a:prstGeom>
          <a:solidFill>
            <a:schemeClr val="bg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8" name="Rectangle 27"/>
          <p:cNvSpPr>
            <a:spLocks noChangeArrowheads="1"/>
          </p:cNvSpPr>
          <p:nvPr userDrawn="1"/>
        </p:nvSpPr>
        <p:spPr bwMode="auto">
          <a:xfrm>
            <a:off x="2100263" y="3032394"/>
            <a:ext cx="144462" cy="81055"/>
          </a:xfrm>
          <a:prstGeom prst="rect">
            <a:avLst/>
          </a:prstGeom>
          <a:solidFill>
            <a:schemeClr val="bg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9" name="Rectangle 28"/>
          <p:cNvSpPr>
            <a:spLocks noChangeArrowheads="1"/>
          </p:cNvSpPr>
          <p:nvPr userDrawn="1"/>
        </p:nvSpPr>
        <p:spPr bwMode="auto">
          <a:xfrm>
            <a:off x="2100263" y="3189734"/>
            <a:ext cx="144462" cy="81055"/>
          </a:xfrm>
          <a:prstGeom prst="rect">
            <a:avLst/>
          </a:prstGeom>
          <a:solidFill>
            <a:schemeClr val="bg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0" name="Freeform 29"/>
          <p:cNvSpPr>
            <a:spLocks noEditPoints="1"/>
          </p:cNvSpPr>
          <p:nvPr userDrawn="1"/>
        </p:nvSpPr>
        <p:spPr bwMode="auto">
          <a:xfrm>
            <a:off x="1838328" y="2679567"/>
            <a:ext cx="428625" cy="131913"/>
          </a:xfrm>
          <a:custGeom>
            <a:avLst/>
            <a:gdLst>
              <a:gd name="T0" fmla="*/ 518 w 539"/>
              <a:gd name="T1" fmla="*/ 0 h 168"/>
              <a:gd name="T2" fmla="*/ 21 w 539"/>
              <a:gd name="T3" fmla="*/ 0 h 168"/>
              <a:gd name="T4" fmla="*/ 0 w 539"/>
              <a:gd name="T5" fmla="*/ 21 h 168"/>
              <a:gd name="T6" fmla="*/ 0 w 539"/>
              <a:gd name="T7" fmla="*/ 147 h 168"/>
              <a:gd name="T8" fmla="*/ 21 w 539"/>
              <a:gd name="T9" fmla="*/ 168 h 168"/>
              <a:gd name="T10" fmla="*/ 518 w 539"/>
              <a:gd name="T11" fmla="*/ 168 h 168"/>
              <a:gd name="T12" fmla="*/ 539 w 539"/>
              <a:gd name="T13" fmla="*/ 147 h 168"/>
              <a:gd name="T14" fmla="*/ 539 w 539"/>
              <a:gd name="T15" fmla="*/ 21 h 168"/>
              <a:gd name="T16" fmla="*/ 518 w 539"/>
              <a:gd name="T17" fmla="*/ 0 h 168"/>
              <a:gd name="T18" fmla="*/ 46 w 539"/>
              <a:gd name="T19" fmla="*/ 147 h 168"/>
              <a:gd name="T20" fmla="*/ 27 w 539"/>
              <a:gd name="T21" fmla="*/ 128 h 168"/>
              <a:gd name="T22" fmla="*/ 46 w 539"/>
              <a:gd name="T23" fmla="*/ 109 h 168"/>
              <a:gd name="T24" fmla="*/ 65 w 539"/>
              <a:gd name="T25" fmla="*/ 128 h 168"/>
              <a:gd name="T26" fmla="*/ 46 w 539"/>
              <a:gd name="T27" fmla="*/ 147 h 168"/>
              <a:gd name="T28" fmla="*/ 499 w 539"/>
              <a:gd name="T29" fmla="*/ 139 h 168"/>
              <a:gd name="T30" fmla="*/ 390 w 539"/>
              <a:gd name="T31" fmla="*/ 139 h 168"/>
              <a:gd name="T32" fmla="*/ 384 w 539"/>
              <a:gd name="T33" fmla="*/ 133 h 168"/>
              <a:gd name="T34" fmla="*/ 390 w 539"/>
              <a:gd name="T35" fmla="*/ 127 h 168"/>
              <a:gd name="T36" fmla="*/ 499 w 539"/>
              <a:gd name="T37" fmla="*/ 127 h 168"/>
              <a:gd name="T38" fmla="*/ 505 w 539"/>
              <a:gd name="T39" fmla="*/ 133 h 168"/>
              <a:gd name="T40" fmla="*/ 499 w 539"/>
              <a:gd name="T41" fmla="*/ 139 h 168"/>
              <a:gd name="T42" fmla="*/ 499 w 539"/>
              <a:gd name="T43" fmla="*/ 118 h 168"/>
              <a:gd name="T44" fmla="*/ 390 w 539"/>
              <a:gd name="T45" fmla="*/ 118 h 168"/>
              <a:gd name="T46" fmla="*/ 384 w 539"/>
              <a:gd name="T47" fmla="*/ 112 h 168"/>
              <a:gd name="T48" fmla="*/ 390 w 539"/>
              <a:gd name="T49" fmla="*/ 106 h 168"/>
              <a:gd name="T50" fmla="*/ 499 w 539"/>
              <a:gd name="T51" fmla="*/ 106 h 168"/>
              <a:gd name="T52" fmla="*/ 505 w 539"/>
              <a:gd name="T53" fmla="*/ 112 h 168"/>
              <a:gd name="T54" fmla="*/ 499 w 539"/>
              <a:gd name="T55" fmla="*/ 118 h 168"/>
              <a:gd name="T56" fmla="*/ 499 w 539"/>
              <a:gd name="T57" fmla="*/ 97 h 168"/>
              <a:gd name="T58" fmla="*/ 390 w 539"/>
              <a:gd name="T59" fmla="*/ 97 h 168"/>
              <a:gd name="T60" fmla="*/ 384 w 539"/>
              <a:gd name="T61" fmla="*/ 91 h 168"/>
              <a:gd name="T62" fmla="*/ 390 w 539"/>
              <a:gd name="T63" fmla="*/ 85 h 168"/>
              <a:gd name="T64" fmla="*/ 499 w 539"/>
              <a:gd name="T65" fmla="*/ 85 h 168"/>
              <a:gd name="T66" fmla="*/ 505 w 539"/>
              <a:gd name="T67" fmla="*/ 91 h 168"/>
              <a:gd name="T68" fmla="*/ 499 w 539"/>
              <a:gd name="T69" fmla="*/ 9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168">
                <a:moveTo>
                  <a:pt x="518" y="0"/>
                </a:moveTo>
                <a:cubicBezTo>
                  <a:pt x="21" y="0"/>
                  <a:pt x="21" y="0"/>
                  <a:pt x="21" y="0"/>
                </a:cubicBezTo>
                <a:cubicBezTo>
                  <a:pt x="10" y="0"/>
                  <a:pt x="0" y="10"/>
                  <a:pt x="0" y="21"/>
                </a:cubicBezTo>
                <a:cubicBezTo>
                  <a:pt x="0" y="147"/>
                  <a:pt x="0" y="147"/>
                  <a:pt x="0" y="147"/>
                </a:cubicBezTo>
                <a:cubicBezTo>
                  <a:pt x="0" y="159"/>
                  <a:pt x="10" y="168"/>
                  <a:pt x="21" y="168"/>
                </a:cubicBezTo>
                <a:cubicBezTo>
                  <a:pt x="518" y="168"/>
                  <a:pt x="518" y="168"/>
                  <a:pt x="518" y="168"/>
                </a:cubicBezTo>
                <a:cubicBezTo>
                  <a:pt x="529" y="168"/>
                  <a:pt x="539" y="159"/>
                  <a:pt x="539" y="147"/>
                </a:cubicBezTo>
                <a:cubicBezTo>
                  <a:pt x="539" y="21"/>
                  <a:pt x="539" y="21"/>
                  <a:pt x="539" y="21"/>
                </a:cubicBezTo>
                <a:cubicBezTo>
                  <a:pt x="539" y="10"/>
                  <a:pt x="529" y="0"/>
                  <a:pt x="518" y="0"/>
                </a:cubicBezTo>
                <a:close/>
                <a:moveTo>
                  <a:pt x="46" y="147"/>
                </a:moveTo>
                <a:cubicBezTo>
                  <a:pt x="36" y="147"/>
                  <a:pt x="27" y="138"/>
                  <a:pt x="27" y="128"/>
                </a:cubicBezTo>
                <a:cubicBezTo>
                  <a:pt x="27" y="117"/>
                  <a:pt x="36" y="109"/>
                  <a:pt x="46" y="109"/>
                </a:cubicBezTo>
                <a:cubicBezTo>
                  <a:pt x="57" y="109"/>
                  <a:pt x="65" y="117"/>
                  <a:pt x="65" y="128"/>
                </a:cubicBezTo>
                <a:cubicBezTo>
                  <a:pt x="65" y="138"/>
                  <a:pt x="57" y="147"/>
                  <a:pt x="46" y="147"/>
                </a:cubicBezTo>
                <a:close/>
                <a:moveTo>
                  <a:pt x="499" y="139"/>
                </a:moveTo>
                <a:cubicBezTo>
                  <a:pt x="390" y="139"/>
                  <a:pt x="390" y="139"/>
                  <a:pt x="390" y="139"/>
                </a:cubicBezTo>
                <a:cubicBezTo>
                  <a:pt x="387" y="139"/>
                  <a:pt x="384" y="136"/>
                  <a:pt x="384" y="133"/>
                </a:cubicBezTo>
                <a:cubicBezTo>
                  <a:pt x="384" y="130"/>
                  <a:pt x="387" y="127"/>
                  <a:pt x="390" y="127"/>
                </a:cubicBezTo>
                <a:cubicBezTo>
                  <a:pt x="499" y="127"/>
                  <a:pt x="499" y="127"/>
                  <a:pt x="499" y="127"/>
                </a:cubicBezTo>
                <a:cubicBezTo>
                  <a:pt x="502" y="127"/>
                  <a:pt x="505" y="130"/>
                  <a:pt x="505" y="133"/>
                </a:cubicBezTo>
                <a:cubicBezTo>
                  <a:pt x="505" y="136"/>
                  <a:pt x="502" y="139"/>
                  <a:pt x="499" y="139"/>
                </a:cubicBezTo>
                <a:close/>
                <a:moveTo>
                  <a:pt x="499" y="118"/>
                </a:moveTo>
                <a:cubicBezTo>
                  <a:pt x="390" y="118"/>
                  <a:pt x="390" y="118"/>
                  <a:pt x="390" y="118"/>
                </a:cubicBezTo>
                <a:cubicBezTo>
                  <a:pt x="387" y="118"/>
                  <a:pt x="384" y="115"/>
                  <a:pt x="384" y="112"/>
                </a:cubicBezTo>
                <a:cubicBezTo>
                  <a:pt x="384" y="109"/>
                  <a:pt x="387" y="106"/>
                  <a:pt x="390" y="106"/>
                </a:cubicBezTo>
                <a:cubicBezTo>
                  <a:pt x="499" y="106"/>
                  <a:pt x="499" y="106"/>
                  <a:pt x="499" y="106"/>
                </a:cubicBezTo>
                <a:cubicBezTo>
                  <a:pt x="502" y="106"/>
                  <a:pt x="505" y="109"/>
                  <a:pt x="505" y="112"/>
                </a:cubicBezTo>
                <a:cubicBezTo>
                  <a:pt x="505" y="115"/>
                  <a:pt x="502" y="118"/>
                  <a:pt x="499" y="118"/>
                </a:cubicBezTo>
                <a:close/>
                <a:moveTo>
                  <a:pt x="499" y="97"/>
                </a:moveTo>
                <a:cubicBezTo>
                  <a:pt x="390" y="97"/>
                  <a:pt x="390" y="97"/>
                  <a:pt x="390" y="97"/>
                </a:cubicBezTo>
                <a:cubicBezTo>
                  <a:pt x="387" y="97"/>
                  <a:pt x="384" y="94"/>
                  <a:pt x="384" y="91"/>
                </a:cubicBezTo>
                <a:cubicBezTo>
                  <a:pt x="384" y="88"/>
                  <a:pt x="387" y="85"/>
                  <a:pt x="390" y="85"/>
                </a:cubicBezTo>
                <a:cubicBezTo>
                  <a:pt x="499" y="85"/>
                  <a:pt x="499" y="85"/>
                  <a:pt x="499" y="85"/>
                </a:cubicBezTo>
                <a:cubicBezTo>
                  <a:pt x="502" y="85"/>
                  <a:pt x="505" y="88"/>
                  <a:pt x="505" y="91"/>
                </a:cubicBezTo>
                <a:cubicBezTo>
                  <a:pt x="505" y="94"/>
                  <a:pt x="502" y="97"/>
                  <a:pt x="499"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1" name="Freeform 30"/>
          <p:cNvSpPr>
            <a:spLocks noEditPoints="1"/>
          </p:cNvSpPr>
          <p:nvPr userDrawn="1"/>
        </p:nvSpPr>
        <p:spPr bwMode="auto">
          <a:xfrm>
            <a:off x="1838328" y="2833728"/>
            <a:ext cx="428625" cy="133503"/>
          </a:xfrm>
          <a:custGeom>
            <a:avLst/>
            <a:gdLst>
              <a:gd name="T0" fmla="*/ 518 w 539"/>
              <a:gd name="T1" fmla="*/ 0 h 168"/>
              <a:gd name="T2" fmla="*/ 21 w 539"/>
              <a:gd name="T3" fmla="*/ 0 h 168"/>
              <a:gd name="T4" fmla="*/ 0 w 539"/>
              <a:gd name="T5" fmla="*/ 21 h 168"/>
              <a:gd name="T6" fmla="*/ 0 w 539"/>
              <a:gd name="T7" fmla="*/ 147 h 168"/>
              <a:gd name="T8" fmla="*/ 21 w 539"/>
              <a:gd name="T9" fmla="*/ 168 h 168"/>
              <a:gd name="T10" fmla="*/ 518 w 539"/>
              <a:gd name="T11" fmla="*/ 168 h 168"/>
              <a:gd name="T12" fmla="*/ 539 w 539"/>
              <a:gd name="T13" fmla="*/ 147 h 168"/>
              <a:gd name="T14" fmla="*/ 539 w 539"/>
              <a:gd name="T15" fmla="*/ 21 h 168"/>
              <a:gd name="T16" fmla="*/ 518 w 539"/>
              <a:gd name="T17" fmla="*/ 0 h 168"/>
              <a:gd name="T18" fmla="*/ 46 w 539"/>
              <a:gd name="T19" fmla="*/ 147 h 168"/>
              <a:gd name="T20" fmla="*/ 27 w 539"/>
              <a:gd name="T21" fmla="*/ 128 h 168"/>
              <a:gd name="T22" fmla="*/ 46 w 539"/>
              <a:gd name="T23" fmla="*/ 109 h 168"/>
              <a:gd name="T24" fmla="*/ 65 w 539"/>
              <a:gd name="T25" fmla="*/ 128 h 168"/>
              <a:gd name="T26" fmla="*/ 46 w 539"/>
              <a:gd name="T27" fmla="*/ 147 h 168"/>
              <a:gd name="T28" fmla="*/ 499 w 539"/>
              <a:gd name="T29" fmla="*/ 139 h 168"/>
              <a:gd name="T30" fmla="*/ 390 w 539"/>
              <a:gd name="T31" fmla="*/ 139 h 168"/>
              <a:gd name="T32" fmla="*/ 384 w 539"/>
              <a:gd name="T33" fmla="*/ 133 h 168"/>
              <a:gd name="T34" fmla="*/ 390 w 539"/>
              <a:gd name="T35" fmla="*/ 127 h 168"/>
              <a:gd name="T36" fmla="*/ 499 w 539"/>
              <a:gd name="T37" fmla="*/ 127 h 168"/>
              <a:gd name="T38" fmla="*/ 505 w 539"/>
              <a:gd name="T39" fmla="*/ 133 h 168"/>
              <a:gd name="T40" fmla="*/ 499 w 539"/>
              <a:gd name="T41" fmla="*/ 139 h 168"/>
              <a:gd name="T42" fmla="*/ 499 w 539"/>
              <a:gd name="T43" fmla="*/ 118 h 168"/>
              <a:gd name="T44" fmla="*/ 390 w 539"/>
              <a:gd name="T45" fmla="*/ 118 h 168"/>
              <a:gd name="T46" fmla="*/ 384 w 539"/>
              <a:gd name="T47" fmla="*/ 112 h 168"/>
              <a:gd name="T48" fmla="*/ 390 w 539"/>
              <a:gd name="T49" fmla="*/ 106 h 168"/>
              <a:gd name="T50" fmla="*/ 499 w 539"/>
              <a:gd name="T51" fmla="*/ 106 h 168"/>
              <a:gd name="T52" fmla="*/ 505 w 539"/>
              <a:gd name="T53" fmla="*/ 112 h 168"/>
              <a:gd name="T54" fmla="*/ 499 w 539"/>
              <a:gd name="T55" fmla="*/ 118 h 168"/>
              <a:gd name="T56" fmla="*/ 499 w 539"/>
              <a:gd name="T57" fmla="*/ 97 h 168"/>
              <a:gd name="T58" fmla="*/ 390 w 539"/>
              <a:gd name="T59" fmla="*/ 97 h 168"/>
              <a:gd name="T60" fmla="*/ 384 w 539"/>
              <a:gd name="T61" fmla="*/ 91 h 168"/>
              <a:gd name="T62" fmla="*/ 390 w 539"/>
              <a:gd name="T63" fmla="*/ 85 h 168"/>
              <a:gd name="T64" fmla="*/ 499 w 539"/>
              <a:gd name="T65" fmla="*/ 85 h 168"/>
              <a:gd name="T66" fmla="*/ 505 w 539"/>
              <a:gd name="T67" fmla="*/ 91 h 168"/>
              <a:gd name="T68" fmla="*/ 499 w 539"/>
              <a:gd name="T69" fmla="*/ 9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168">
                <a:moveTo>
                  <a:pt x="518" y="0"/>
                </a:moveTo>
                <a:cubicBezTo>
                  <a:pt x="21" y="0"/>
                  <a:pt x="21" y="0"/>
                  <a:pt x="21" y="0"/>
                </a:cubicBezTo>
                <a:cubicBezTo>
                  <a:pt x="10" y="0"/>
                  <a:pt x="0" y="9"/>
                  <a:pt x="0" y="21"/>
                </a:cubicBezTo>
                <a:cubicBezTo>
                  <a:pt x="0" y="147"/>
                  <a:pt x="0" y="147"/>
                  <a:pt x="0" y="147"/>
                </a:cubicBezTo>
                <a:cubicBezTo>
                  <a:pt x="0" y="159"/>
                  <a:pt x="10" y="168"/>
                  <a:pt x="21" y="168"/>
                </a:cubicBezTo>
                <a:cubicBezTo>
                  <a:pt x="518" y="168"/>
                  <a:pt x="518" y="168"/>
                  <a:pt x="518" y="168"/>
                </a:cubicBezTo>
                <a:cubicBezTo>
                  <a:pt x="529" y="168"/>
                  <a:pt x="539" y="159"/>
                  <a:pt x="539" y="147"/>
                </a:cubicBezTo>
                <a:cubicBezTo>
                  <a:pt x="539" y="21"/>
                  <a:pt x="539" y="21"/>
                  <a:pt x="539" y="21"/>
                </a:cubicBezTo>
                <a:cubicBezTo>
                  <a:pt x="539" y="9"/>
                  <a:pt x="529" y="0"/>
                  <a:pt x="518" y="0"/>
                </a:cubicBezTo>
                <a:close/>
                <a:moveTo>
                  <a:pt x="46" y="147"/>
                </a:moveTo>
                <a:cubicBezTo>
                  <a:pt x="36" y="147"/>
                  <a:pt x="27" y="138"/>
                  <a:pt x="27" y="128"/>
                </a:cubicBezTo>
                <a:cubicBezTo>
                  <a:pt x="27" y="117"/>
                  <a:pt x="36" y="109"/>
                  <a:pt x="46" y="109"/>
                </a:cubicBezTo>
                <a:cubicBezTo>
                  <a:pt x="57" y="109"/>
                  <a:pt x="65" y="117"/>
                  <a:pt x="65" y="128"/>
                </a:cubicBezTo>
                <a:cubicBezTo>
                  <a:pt x="65" y="138"/>
                  <a:pt x="57" y="147"/>
                  <a:pt x="46" y="147"/>
                </a:cubicBezTo>
                <a:close/>
                <a:moveTo>
                  <a:pt x="499" y="139"/>
                </a:moveTo>
                <a:cubicBezTo>
                  <a:pt x="390" y="139"/>
                  <a:pt x="390" y="139"/>
                  <a:pt x="390" y="139"/>
                </a:cubicBezTo>
                <a:cubicBezTo>
                  <a:pt x="387" y="139"/>
                  <a:pt x="384" y="136"/>
                  <a:pt x="384" y="133"/>
                </a:cubicBezTo>
                <a:cubicBezTo>
                  <a:pt x="384" y="130"/>
                  <a:pt x="387" y="127"/>
                  <a:pt x="390" y="127"/>
                </a:cubicBezTo>
                <a:cubicBezTo>
                  <a:pt x="499" y="127"/>
                  <a:pt x="499" y="127"/>
                  <a:pt x="499" y="127"/>
                </a:cubicBezTo>
                <a:cubicBezTo>
                  <a:pt x="502" y="127"/>
                  <a:pt x="505" y="130"/>
                  <a:pt x="505" y="133"/>
                </a:cubicBezTo>
                <a:cubicBezTo>
                  <a:pt x="505" y="136"/>
                  <a:pt x="502" y="139"/>
                  <a:pt x="499" y="139"/>
                </a:cubicBezTo>
                <a:close/>
                <a:moveTo>
                  <a:pt x="499" y="118"/>
                </a:moveTo>
                <a:cubicBezTo>
                  <a:pt x="390" y="118"/>
                  <a:pt x="390" y="118"/>
                  <a:pt x="390" y="118"/>
                </a:cubicBezTo>
                <a:cubicBezTo>
                  <a:pt x="387" y="118"/>
                  <a:pt x="384" y="115"/>
                  <a:pt x="384" y="112"/>
                </a:cubicBezTo>
                <a:cubicBezTo>
                  <a:pt x="384" y="109"/>
                  <a:pt x="387" y="106"/>
                  <a:pt x="390" y="106"/>
                </a:cubicBezTo>
                <a:cubicBezTo>
                  <a:pt x="499" y="106"/>
                  <a:pt x="499" y="106"/>
                  <a:pt x="499" y="106"/>
                </a:cubicBezTo>
                <a:cubicBezTo>
                  <a:pt x="502" y="106"/>
                  <a:pt x="505" y="109"/>
                  <a:pt x="505" y="112"/>
                </a:cubicBezTo>
                <a:cubicBezTo>
                  <a:pt x="505" y="115"/>
                  <a:pt x="502" y="118"/>
                  <a:pt x="499" y="118"/>
                </a:cubicBezTo>
                <a:close/>
                <a:moveTo>
                  <a:pt x="499" y="97"/>
                </a:moveTo>
                <a:cubicBezTo>
                  <a:pt x="390" y="97"/>
                  <a:pt x="390" y="97"/>
                  <a:pt x="390" y="97"/>
                </a:cubicBezTo>
                <a:cubicBezTo>
                  <a:pt x="387" y="97"/>
                  <a:pt x="384" y="94"/>
                  <a:pt x="384" y="91"/>
                </a:cubicBezTo>
                <a:cubicBezTo>
                  <a:pt x="384" y="88"/>
                  <a:pt x="387" y="85"/>
                  <a:pt x="390" y="85"/>
                </a:cubicBezTo>
                <a:cubicBezTo>
                  <a:pt x="499" y="85"/>
                  <a:pt x="499" y="85"/>
                  <a:pt x="499" y="85"/>
                </a:cubicBezTo>
                <a:cubicBezTo>
                  <a:pt x="502" y="85"/>
                  <a:pt x="505" y="88"/>
                  <a:pt x="505" y="91"/>
                </a:cubicBezTo>
                <a:cubicBezTo>
                  <a:pt x="505" y="94"/>
                  <a:pt x="502" y="97"/>
                  <a:pt x="499"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2" name="Freeform 31"/>
          <p:cNvSpPr>
            <a:spLocks noEditPoints="1"/>
          </p:cNvSpPr>
          <p:nvPr userDrawn="1"/>
        </p:nvSpPr>
        <p:spPr bwMode="auto">
          <a:xfrm>
            <a:off x="1838328" y="2987891"/>
            <a:ext cx="428625" cy="133503"/>
          </a:xfrm>
          <a:custGeom>
            <a:avLst/>
            <a:gdLst>
              <a:gd name="T0" fmla="*/ 518 w 539"/>
              <a:gd name="T1" fmla="*/ 0 h 168"/>
              <a:gd name="T2" fmla="*/ 21 w 539"/>
              <a:gd name="T3" fmla="*/ 0 h 168"/>
              <a:gd name="T4" fmla="*/ 0 w 539"/>
              <a:gd name="T5" fmla="*/ 21 h 168"/>
              <a:gd name="T6" fmla="*/ 0 w 539"/>
              <a:gd name="T7" fmla="*/ 147 h 168"/>
              <a:gd name="T8" fmla="*/ 21 w 539"/>
              <a:gd name="T9" fmla="*/ 168 h 168"/>
              <a:gd name="T10" fmla="*/ 518 w 539"/>
              <a:gd name="T11" fmla="*/ 168 h 168"/>
              <a:gd name="T12" fmla="*/ 539 w 539"/>
              <a:gd name="T13" fmla="*/ 147 h 168"/>
              <a:gd name="T14" fmla="*/ 539 w 539"/>
              <a:gd name="T15" fmla="*/ 21 h 168"/>
              <a:gd name="T16" fmla="*/ 518 w 539"/>
              <a:gd name="T17" fmla="*/ 0 h 168"/>
              <a:gd name="T18" fmla="*/ 46 w 539"/>
              <a:gd name="T19" fmla="*/ 147 h 168"/>
              <a:gd name="T20" fmla="*/ 27 w 539"/>
              <a:gd name="T21" fmla="*/ 128 h 168"/>
              <a:gd name="T22" fmla="*/ 46 w 539"/>
              <a:gd name="T23" fmla="*/ 109 h 168"/>
              <a:gd name="T24" fmla="*/ 65 w 539"/>
              <a:gd name="T25" fmla="*/ 128 h 168"/>
              <a:gd name="T26" fmla="*/ 46 w 539"/>
              <a:gd name="T27" fmla="*/ 147 h 168"/>
              <a:gd name="T28" fmla="*/ 499 w 539"/>
              <a:gd name="T29" fmla="*/ 139 h 168"/>
              <a:gd name="T30" fmla="*/ 390 w 539"/>
              <a:gd name="T31" fmla="*/ 139 h 168"/>
              <a:gd name="T32" fmla="*/ 384 w 539"/>
              <a:gd name="T33" fmla="*/ 133 h 168"/>
              <a:gd name="T34" fmla="*/ 390 w 539"/>
              <a:gd name="T35" fmla="*/ 127 h 168"/>
              <a:gd name="T36" fmla="*/ 499 w 539"/>
              <a:gd name="T37" fmla="*/ 127 h 168"/>
              <a:gd name="T38" fmla="*/ 505 w 539"/>
              <a:gd name="T39" fmla="*/ 133 h 168"/>
              <a:gd name="T40" fmla="*/ 499 w 539"/>
              <a:gd name="T41" fmla="*/ 139 h 168"/>
              <a:gd name="T42" fmla="*/ 499 w 539"/>
              <a:gd name="T43" fmla="*/ 118 h 168"/>
              <a:gd name="T44" fmla="*/ 390 w 539"/>
              <a:gd name="T45" fmla="*/ 118 h 168"/>
              <a:gd name="T46" fmla="*/ 384 w 539"/>
              <a:gd name="T47" fmla="*/ 112 h 168"/>
              <a:gd name="T48" fmla="*/ 390 w 539"/>
              <a:gd name="T49" fmla="*/ 106 h 168"/>
              <a:gd name="T50" fmla="*/ 499 w 539"/>
              <a:gd name="T51" fmla="*/ 106 h 168"/>
              <a:gd name="T52" fmla="*/ 505 w 539"/>
              <a:gd name="T53" fmla="*/ 112 h 168"/>
              <a:gd name="T54" fmla="*/ 499 w 539"/>
              <a:gd name="T55" fmla="*/ 118 h 168"/>
              <a:gd name="T56" fmla="*/ 499 w 539"/>
              <a:gd name="T57" fmla="*/ 97 h 168"/>
              <a:gd name="T58" fmla="*/ 390 w 539"/>
              <a:gd name="T59" fmla="*/ 97 h 168"/>
              <a:gd name="T60" fmla="*/ 384 w 539"/>
              <a:gd name="T61" fmla="*/ 91 h 168"/>
              <a:gd name="T62" fmla="*/ 390 w 539"/>
              <a:gd name="T63" fmla="*/ 85 h 168"/>
              <a:gd name="T64" fmla="*/ 499 w 539"/>
              <a:gd name="T65" fmla="*/ 85 h 168"/>
              <a:gd name="T66" fmla="*/ 505 w 539"/>
              <a:gd name="T67" fmla="*/ 91 h 168"/>
              <a:gd name="T68" fmla="*/ 499 w 539"/>
              <a:gd name="T69" fmla="*/ 9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168">
                <a:moveTo>
                  <a:pt x="518" y="0"/>
                </a:moveTo>
                <a:cubicBezTo>
                  <a:pt x="21" y="0"/>
                  <a:pt x="21" y="0"/>
                  <a:pt x="21" y="0"/>
                </a:cubicBezTo>
                <a:cubicBezTo>
                  <a:pt x="10" y="0"/>
                  <a:pt x="0" y="9"/>
                  <a:pt x="0" y="21"/>
                </a:cubicBezTo>
                <a:cubicBezTo>
                  <a:pt x="0" y="147"/>
                  <a:pt x="0" y="147"/>
                  <a:pt x="0" y="147"/>
                </a:cubicBezTo>
                <a:cubicBezTo>
                  <a:pt x="0" y="159"/>
                  <a:pt x="10" y="168"/>
                  <a:pt x="21" y="168"/>
                </a:cubicBezTo>
                <a:cubicBezTo>
                  <a:pt x="518" y="168"/>
                  <a:pt x="518" y="168"/>
                  <a:pt x="518" y="168"/>
                </a:cubicBezTo>
                <a:cubicBezTo>
                  <a:pt x="529" y="168"/>
                  <a:pt x="539" y="159"/>
                  <a:pt x="539" y="147"/>
                </a:cubicBezTo>
                <a:cubicBezTo>
                  <a:pt x="539" y="21"/>
                  <a:pt x="539" y="21"/>
                  <a:pt x="539" y="21"/>
                </a:cubicBezTo>
                <a:cubicBezTo>
                  <a:pt x="539" y="9"/>
                  <a:pt x="529" y="0"/>
                  <a:pt x="518" y="0"/>
                </a:cubicBezTo>
                <a:close/>
                <a:moveTo>
                  <a:pt x="46" y="147"/>
                </a:moveTo>
                <a:cubicBezTo>
                  <a:pt x="36" y="147"/>
                  <a:pt x="27" y="138"/>
                  <a:pt x="27" y="128"/>
                </a:cubicBezTo>
                <a:cubicBezTo>
                  <a:pt x="27" y="117"/>
                  <a:pt x="36" y="109"/>
                  <a:pt x="46" y="109"/>
                </a:cubicBezTo>
                <a:cubicBezTo>
                  <a:pt x="57" y="109"/>
                  <a:pt x="65" y="117"/>
                  <a:pt x="65" y="128"/>
                </a:cubicBezTo>
                <a:cubicBezTo>
                  <a:pt x="65" y="138"/>
                  <a:pt x="57" y="147"/>
                  <a:pt x="46" y="147"/>
                </a:cubicBezTo>
                <a:close/>
                <a:moveTo>
                  <a:pt x="499" y="139"/>
                </a:moveTo>
                <a:cubicBezTo>
                  <a:pt x="390" y="139"/>
                  <a:pt x="390" y="139"/>
                  <a:pt x="390" y="139"/>
                </a:cubicBezTo>
                <a:cubicBezTo>
                  <a:pt x="387" y="139"/>
                  <a:pt x="384" y="136"/>
                  <a:pt x="384" y="133"/>
                </a:cubicBezTo>
                <a:cubicBezTo>
                  <a:pt x="384" y="130"/>
                  <a:pt x="387" y="127"/>
                  <a:pt x="390" y="127"/>
                </a:cubicBezTo>
                <a:cubicBezTo>
                  <a:pt x="499" y="127"/>
                  <a:pt x="499" y="127"/>
                  <a:pt x="499" y="127"/>
                </a:cubicBezTo>
                <a:cubicBezTo>
                  <a:pt x="502" y="127"/>
                  <a:pt x="505" y="130"/>
                  <a:pt x="505" y="133"/>
                </a:cubicBezTo>
                <a:cubicBezTo>
                  <a:pt x="505" y="136"/>
                  <a:pt x="502" y="139"/>
                  <a:pt x="499" y="139"/>
                </a:cubicBezTo>
                <a:close/>
                <a:moveTo>
                  <a:pt x="499" y="118"/>
                </a:moveTo>
                <a:cubicBezTo>
                  <a:pt x="390" y="118"/>
                  <a:pt x="390" y="118"/>
                  <a:pt x="390" y="118"/>
                </a:cubicBezTo>
                <a:cubicBezTo>
                  <a:pt x="387" y="118"/>
                  <a:pt x="384" y="115"/>
                  <a:pt x="384" y="112"/>
                </a:cubicBezTo>
                <a:cubicBezTo>
                  <a:pt x="384" y="109"/>
                  <a:pt x="387" y="106"/>
                  <a:pt x="390" y="106"/>
                </a:cubicBezTo>
                <a:cubicBezTo>
                  <a:pt x="499" y="106"/>
                  <a:pt x="499" y="106"/>
                  <a:pt x="499" y="106"/>
                </a:cubicBezTo>
                <a:cubicBezTo>
                  <a:pt x="502" y="106"/>
                  <a:pt x="505" y="109"/>
                  <a:pt x="505" y="112"/>
                </a:cubicBezTo>
                <a:cubicBezTo>
                  <a:pt x="505" y="115"/>
                  <a:pt x="502" y="118"/>
                  <a:pt x="499" y="118"/>
                </a:cubicBezTo>
                <a:close/>
                <a:moveTo>
                  <a:pt x="499" y="97"/>
                </a:moveTo>
                <a:cubicBezTo>
                  <a:pt x="390" y="97"/>
                  <a:pt x="390" y="97"/>
                  <a:pt x="390" y="97"/>
                </a:cubicBezTo>
                <a:cubicBezTo>
                  <a:pt x="387" y="97"/>
                  <a:pt x="384" y="94"/>
                  <a:pt x="384" y="91"/>
                </a:cubicBezTo>
                <a:cubicBezTo>
                  <a:pt x="384" y="88"/>
                  <a:pt x="387" y="85"/>
                  <a:pt x="390" y="85"/>
                </a:cubicBezTo>
                <a:cubicBezTo>
                  <a:pt x="499" y="85"/>
                  <a:pt x="499" y="85"/>
                  <a:pt x="499" y="85"/>
                </a:cubicBezTo>
                <a:cubicBezTo>
                  <a:pt x="502" y="85"/>
                  <a:pt x="505" y="88"/>
                  <a:pt x="505" y="91"/>
                </a:cubicBezTo>
                <a:cubicBezTo>
                  <a:pt x="505" y="94"/>
                  <a:pt x="502" y="97"/>
                  <a:pt x="499"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3" name="Freeform 32"/>
          <p:cNvSpPr>
            <a:spLocks noEditPoints="1"/>
          </p:cNvSpPr>
          <p:nvPr userDrawn="1"/>
        </p:nvSpPr>
        <p:spPr bwMode="auto">
          <a:xfrm>
            <a:off x="1838328" y="3143643"/>
            <a:ext cx="428625" cy="133503"/>
          </a:xfrm>
          <a:custGeom>
            <a:avLst/>
            <a:gdLst>
              <a:gd name="T0" fmla="*/ 518 w 539"/>
              <a:gd name="T1" fmla="*/ 0 h 168"/>
              <a:gd name="T2" fmla="*/ 21 w 539"/>
              <a:gd name="T3" fmla="*/ 0 h 168"/>
              <a:gd name="T4" fmla="*/ 0 w 539"/>
              <a:gd name="T5" fmla="*/ 21 h 168"/>
              <a:gd name="T6" fmla="*/ 0 w 539"/>
              <a:gd name="T7" fmla="*/ 147 h 168"/>
              <a:gd name="T8" fmla="*/ 21 w 539"/>
              <a:gd name="T9" fmla="*/ 168 h 168"/>
              <a:gd name="T10" fmla="*/ 518 w 539"/>
              <a:gd name="T11" fmla="*/ 168 h 168"/>
              <a:gd name="T12" fmla="*/ 539 w 539"/>
              <a:gd name="T13" fmla="*/ 147 h 168"/>
              <a:gd name="T14" fmla="*/ 539 w 539"/>
              <a:gd name="T15" fmla="*/ 21 h 168"/>
              <a:gd name="T16" fmla="*/ 518 w 539"/>
              <a:gd name="T17" fmla="*/ 0 h 168"/>
              <a:gd name="T18" fmla="*/ 46 w 539"/>
              <a:gd name="T19" fmla="*/ 147 h 168"/>
              <a:gd name="T20" fmla="*/ 27 w 539"/>
              <a:gd name="T21" fmla="*/ 128 h 168"/>
              <a:gd name="T22" fmla="*/ 46 w 539"/>
              <a:gd name="T23" fmla="*/ 108 h 168"/>
              <a:gd name="T24" fmla="*/ 65 w 539"/>
              <a:gd name="T25" fmla="*/ 128 h 168"/>
              <a:gd name="T26" fmla="*/ 46 w 539"/>
              <a:gd name="T27" fmla="*/ 147 h 168"/>
              <a:gd name="T28" fmla="*/ 499 w 539"/>
              <a:gd name="T29" fmla="*/ 139 h 168"/>
              <a:gd name="T30" fmla="*/ 390 w 539"/>
              <a:gd name="T31" fmla="*/ 139 h 168"/>
              <a:gd name="T32" fmla="*/ 384 w 539"/>
              <a:gd name="T33" fmla="*/ 133 h 168"/>
              <a:gd name="T34" fmla="*/ 390 w 539"/>
              <a:gd name="T35" fmla="*/ 127 h 168"/>
              <a:gd name="T36" fmla="*/ 499 w 539"/>
              <a:gd name="T37" fmla="*/ 127 h 168"/>
              <a:gd name="T38" fmla="*/ 505 w 539"/>
              <a:gd name="T39" fmla="*/ 133 h 168"/>
              <a:gd name="T40" fmla="*/ 499 w 539"/>
              <a:gd name="T41" fmla="*/ 139 h 168"/>
              <a:gd name="T42" fmla="*/ 499 w 539"/>
              <a:gd name="T43" fmla="*/ 118 h 168"/>
              <a:gd name="T44" fmla="*/ 390 w 539"/>
              <a:gd name="T45" fmla="*/ 118 h 168"/>
              <a:gd name="T46" fmla="*/ 384 w 539"/>
              <a:gd name="T47" fmla="*/ 112 h 168"/>
              <a:gd name="T48" fmla="*/ 390 w 539"/>
              <a:gd name="T49" fmla="*/ 106 h 168"/>
              <a:gd name="T50" fmla="*/ 499 w 539"/>
              <a:gd name="T51" fmla="*/ 106 h 168"/>
              <a:gd name="T52" fmla="*/ 505 w 539"/>
              <a:gd name="T53" fmla="*/ 112 h 168"/>
              <a:gd name="T54" fmla="*/ 499 w 539"/>
              <a:gd name="T55" fmla="*/ 118 h 168"/>
              <a:gd name="T56" fmla="*/ 499 w 539"/>
              <a:gd name="T57" fmla="*/ 97 h 168"/>
              <a:gd name="T58" fmla="*/ 390 w 539"/>
              <a:gd name="T59" fmla="*/ 97 h 168"/>
              <a:gd name="T60" fmla="*/ 384 w 539"/>
              <a:gd name="T61" fmla="*/ 91 h 168"/>
              <a:gd name="T62" fmla="*/ 390 w 539"/>
              <a:gd name="T63" fmla="*/ 85 h 168"/>
              <a:gd name="T64" fmla="*/ 499 w 539"/>
              <a:gd name="T65" fmla="*/ 85 h 168"/>
              <a:gd name="T66" fmla="*/ 505 w 539"/>
              <a:gd name="T67" fmla="*/ 91 h 168"/>
              <a:gd name="T68" fmla="*/ 499 w 539"/>
              <a:gd name="T69" fmla="*/ 9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168">
                <a:moveTo>
                  <a:pt x="518" y="0"/>
                </a:moveTo>
                <a:cubicBezTo>
                  <a:pt x="21" y="0"/>
                  <a:pt x="21" y="0"/>
                  <a:pt x="21" y="0"/>
                </a:cubicBezTo>
                <a:cubicBezTo>
                  <a:pt x="10" y="0"/>
                  <a:pt x="0" y="9"/>
                  <a:pt x="0" y="21"/>
                </a:cubicBezTo>
                <a:cubicBezTo>
                  <a:pt x="0" y="147"/>
                  <a:pt x="0" y="147"/>
                  <a:pt x="0" y="147"/>
                </a:cubicBezTo>
                <a:cubicBezTo>
                  <a:pt x="0" y="159"/>
                  <a:pt x="10" y="168"/>
                  <a:pt x="21" y="168"/>
                </a:cubicBezTo>
                <a:cubicBezTo>
                  <a:pt x="518" y="168"/>
                  <a:pt x="518" y="168"/>
                  <a:pt x="518" y="168"/>
                </a:cubicBezTo>
                <a:cubicBezTo>
                  <a:pt x="529" y="168"/>
                  <a:pt x="539" y="159"/>
                  <a:pt x="539" y="147"/>
                </a:cubicBezTo>
                <a:cubicBezTo>
                  <a:pt x="539" y="21"/>
                  <a:pt x="539" y="21"/>
                  <a:pt x="539" y="21"/>
                </a:cubicBezTo>
                <a:cubicBezTo>
                  <a:pt x="539" y="9"/>
                  <a:pt x="529" y="0"/>
                  <a:pt x="518" y="0"/>
                </a:cubicBezTo>
                <a:close/>
                <a:moveTo>
                  <a:pt x="46" y="147"/>
                </a:moveTo>
                <a:cubicBezTo>
                  <a:pt x="36" y="147"/>
                  <a:pt x="27" y="138"/>
                  <a:pt x="27" y="128"/>
                </a:cubicBezTo>
                <a:cubicBezTo>
                  <a:pt x="27" y="117"/>
                  <a:pt x="36" y="108"/>
                  <a:pt x="46" y="108"/>
                </a:cubicBezTo>
                <a:cubicBezTo>
                  <a:pt x="57" y="108"/>
                  <a:pt x="65" y="117"/>
                  <a:pt x="65" y="128"/>
                </a:cubicBezTo>
                <a:cubicBezTo>
                  <a:pt x="65" y="138"/>
                  <a:pt x="57" y="147"/>
                  <a:pt x="46" y="147"/>
                </a:cubicBezTo>
                <a:close/>
                <a:moveTo>
                  <a:pt x="499" y="139"/>
                </a:moveTo>
                <a:cubicBezTo>
                  <a:pt x="390" y="139"/>
                  <a:pt x="390" y="139"/>
                  <a:pt x="390" y="139"/>
                </a:cubicBezTo>
                <a:cubicBezTo>
                  <a:pt x="387" y="139"/>
                  <a:pt x="384" y="136"/>
                  <a:pt x="384" y="133"/>
                </a:cubicBezTo>
                <a:cubicBezTo>
                  <a:pt x="384" y="130"/>
                  <a:pt x="387" y="127"/>
                  <a:pt x="390" y="127"/>
                </a:cubicBezTo>
                <a:cubicBezTo>
                  <a:pt x="499" y="127"/>
                  <a:pt x="499" y="127"/>
                  <a:pt x="499" y="127"/>
                </a:cubicBezTo>
                <a:cubicBezTo>
                  <a:pt x="502" y="127"/>
                  <a:pt x="505" y="130"/>
                  <a:pt x="505" y="133"/>
                </a:cubicBezTo>
                <a:cubicBezTo>
                  <a:pt x="505" y="136"/>
                  <a:pt x="502" y="139"/>
                  <a:pt x="499" y="139"/>
                </a:cubicBezTo>
                <a:close/>
                <a:moveTo>
                  <a:pt x="499" y="118"/>
                </a:moveTo>
                <a:cubicBezTo>
                  <a:pt x="390" y="118"/>
                  <a:pt x="390" y="118"/>
                  <a:pt x="390" y="118"/>
                </a:cubicBezTo>
                <a:cubicBezTo>
                  <a:pt x="387" y="118"/>
                  <a:pt x="384" y="115"/>
                  <a:pt x="384" y="112"/>
                </a:cubicBezTo>
                <a:cubicBezTo>
                  <a:pt x="384" y="109"/>
                  <a:pt x="387" y="106"/>
                  <a:pt x="390" y="106"/>
                </a:cubicBezTo>
                <a:cubicBezTo>
                  <a:pt x="499" y="106"/>
                  <a:pt x="499" y="106"/>
                  <a:pt x="499" y="106"/>
                </a:cubicBezTo>
                <a:cubicBezTo>
                  <a:pt x="502" y="106"/>
                  <a:pt x="505" y="109"/>
                  <a:pt x="505" y="112"/>
                </a:cubicBezTo>
                <a:cubicBezTo>
                  <a:pt x="505" y="115"/>
                  <a:pt x="502" y="118"/>
                  <a:pt x="499" y="118"/>
                </a:cubicBezTo>
                <a:close/>
                <a:moveTo>
                  <a:pt x="499" y="97"/>
                </a:moveTo>
                <a:cubicBezTo>
                  <a:pt x="390" y="97"/>
                  <a:pt x="390" y="97"/>
                  <a:pt x="390" y="97"/>
                </a:cubicBezTo>
                <a:cubicBezTo>
                  <a:pt x="387" y="97"/>
                  <a:pt x="384" y="94"/>
                  <a:pt x="384" y="91"/>
                </a:cubicBezTo>
                <a:cubicBezTo>
                  <a:pt x="384" y="88"/>
                  <a:pt x="387" y="85"/>
                  <a:pt x="390" y="85"/>
                </a:cubicBezTo>
                <a:cubicBezTo>
                  <a:pt x="499" y="85"/>
                  <a:pt x="499" y="85"/>
                  <a:pt x="499" y="85"/>
                </a:cubicBezTo>
                <a:cubicBezTo>
                  <a:pt x="502" y="85"/>
                  <a:pt x="505" y="88"/>
                  <a:pt x="505" y="91"/>
                </a:cubicBezTo>
                <a:cubicBezTo>
                  <a:pt x="505" y="94"/>
                  <a:pt x="502" y="97"/>
                  <a:pt x="499"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4" name="AutoShape 34"/>
          <p:cNvSpPr>
            <a:spLocks noChangeAspect="1" noChangeArrowheads="1" noTextEdit="1"/>
          </p:cNvSpPr>
          <p:nvPr userDrawn="1"/>
        </p:nvSpPr>
        <p:spPr bwMode="auto">
          <a:xfrm>
            <a:off x="2195515" y="2139203"/>
            <a:ext cx="687387" cy="6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5" name="Freeform 36"/>
          <p:cNvSpPr>
            <a:spLocks/>
          </p:cNvSpPr>
          <p:nvPr userDrawn="1"/>
        </p:nvSpPr>
        <p:spPr bwMode="auto">
          <a:xfrm>
            <a:off x="2192340" y="2136026"/>
            <a:ext cx="693737" cy="689756"/>
          </a:xfrm>
          <a:custGeom>
            <a:avLst/>
            <a:gdLst>
              <a:gd name="T0" fmla="*/ 1029 w 1046"/>
              <a:gd name="T1" fmla="*/ 491 h 1046"/>
              <a:gd name="T2" fmla="*/ 555 w 1046"/>
              <a:gd name="T3" fmla="*/ 18 h 1046"/>
              <a:gd name="T4" fmla="*/ 491 w 1046"/>
              <a:gd name="T5" fmla="*/ 18 h 1046"/>
              <a:gd name="T6" fmla="*/ 384 w 1046"/>
              <a:gd name="T7" fmla="*/ 125 h 1046"/>
              <a:gd name="T8" fmla="*/ 503 w 1046"/>
              <a:gd name="T9" fmla="*/ 244 h 1046"/>
              <a:gd name="T10" fmla="*/ 523 w 1046"/>
              <a:gd name="T11" fmla="*/ 242 h 1046"/>
              <a:gd name="T12" fmla="*/ 605 w 1046"/>
              <a:gd name="T13" fmla="*/ 324 h 1046"/>
              <a:gd name="T14" fmla="*/ 603 w 1046"/>
              <a:gd name="T15" fmla="*/ 344 h 1046"/>
              <a:gd name="T16" fmla="*/ 716 w 1046"/>
              <a:gd name="T17" fmla="*/ 457 h 1046"/>
              <a:gd name="T18" fmla="*/ 735 w 1046"/>
              <a:gd name="T19" fmla="*/ 454 h 1046"/>
              <a:gd name="T20" fmla="*/ 818 w 1046"/>
              <a:gd name="T21" fmla="*/ 536 h 1046"/>
              <a:gd name="T22" fmla="*/ 735 w 1046"/>
              <a:gd name="T23" fmla="*/ 619 h 1046"/>
              <a:gd name="T24" fmla="*/ 653 w 1046"/>
              <a:gd name="T25" fmla="*/ 536 h 1046"/>
              <a:gd name="T26" fmla="*/ 663 w 1046"/>
              <a:gd name="T27" fmla="*/ 498 h 1046"/>
              <a:gd name="T28" fmla="*/ 561 w 1046"/>
              <a:gd name="T29" fmla="*/ 397 h 1046"/>
              <a:gd name="T30" fmla="*/ 557 w 1046"/>
              <a:gd name="T31" fmla="*/ 399 h 1046"/>
              <a:gd name="T32" fmla="*/ 557 w 1046"/>
              <a:gd name="T33" fmla="*/ 674 h 1046"/>
              <a:gd name="T34" fmla="*/ 605 w 1046"/>
              <a:gd name="T35" fmla="*/ 749 h 1046"/>
              <a:gd name="T36" fmla="*/ 523 w 1046"/>
              <a:gd name="T37" fmla="*/ 831 h 1046"/>
              <a:gd name="T38" fmla="*/ 441 w 1046"/>
              <a:gd name="T39" fmla="*/ 749 h 1046"/>
              <a:gd name="T40" fmla="*/ 490 w 1046"/>
              <a:gd name="T41" fmla="*/ 674 h 1046"/>
              <a:gd name="T42" fmla="*/ 490 w 1046"/>
              <a:gd name="T43" fmla="*/ 399 h 1046"/>
              <a:gd name="T44" fmla="*/ 441 w 1046"/>
              <a:gd name="T45" fmla="*/ 324 h 1046"/>
              <a:gd name="T46" fmla="*/ 450 w 1046"/>
              <a:gd name="T47" fmla="*/ 286 h 1046"/>
              <a:gd name="T48" fmla="*/ 337 w 1046"/>
              <a:gd name="T49" fmla="*/ 172 h 1046"/>
              <a:gd name="T50" fmla="*/ 18 w 1046"/>
              <a:gd name="T51" fmla="*/ 491 h 1046"/>
              <a:gd name="T52" fmla="*/ 18 w 1046"/>
              <a:gd name="T53" fmla="*/ 555 h 1046"/>
              <a:gd name="T54" fmla="*/ 491 w 1046"/>
              <a:gd name="T55" fmla="*/ 1029 h 1046"/>
              <a:gd name="T56" fmla="*/ 555 w 1046"/>
              <a:gd name="T57" fmla="*/ 1029 h 1046"/>
              <a:gd name="T58" fmla="*/ 1029 w 1046"/>
              <a:gd name="T59" fmla="*/ 555 h 1046"/>
              <a:gd name="T60" fmla="*/ 1029 w 1046"/>
              <a:gd name="T61" fmla="*/ 491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6" h="1046">
                <a:moveTo>
                  <a:pt x="1029" y="491"/>
                </a:moveTo>
                <a:cubicBezTo>
                  <a:pt x="555" y="18"/>
                  <a:pt x="555" y="18"/>
                  <a:pt x="555" y="18"/>
                </a:cubicBezTo>
                <a:cubicBezTo>
                  <a:pt x="537" y="0"/>
                  <a:pt x="509" y="0"/>
                  <a:pt x="491" y="18"/>
                </a:cubicBezTo>
                <a:cubicBezTo>
                  <a:pt x="384" y="125"/>
                  <a:pt x="384" y="125"/>
                  <a:pt x="384" y="125"/>
                </a:cubicBezTo>
                <a:cubicBezTo>
                  <a:pt x="503" y="244"/>
                  <a:pt x="503" y="244"/>
                  <a:pt x="503" y="244"/>
                </a:cubicBezTo>
                <a:cubicBezTo>
                  <a:pt x="510" y="243"/>
                  <a:pt x="516" y="242"/>
                  <a:pt x="523" y="242"/>
                </a:cubicBezTo>
                <a:cubicBezTo>
                  <a:pt x="569" y="242"/>
                  <a:pt x="605" y="279"/>
                  <a:pt x="605" y="324"/>
                </a:cubicBezTo>
                <a:cubicBezTo>
                  <a:pt x="605" y="331"/>
                  <a:pt x="605" y="338"/>
                  <a:pt x="603" y="344"/>
                </a:cubicBezTo>
                <a:cubicBezTo>
                  <a:pt x="716" y="457"/>
                  <a:pt x="716" y="457"/>
                  <a:pt x="716" y="457"/>
                </a:cubicBezTo>
                <a:cubicBezTo>
                  <a:pt x="722" y="455"/>
                  <a:pt x="729" y="454"/>
                  <a:pt x="735" y="454"/>
                </a:cubicBezTo>
                <a:cubicBezTo>
                  <a:pt x="781" y="454"/>
                  <a:pt x="818" y="491"/>
                  <a:pt x="818" y="536"/>
                </a:cubicBezTo>
                <a:cubicBezTo>
                  <a:pt x="818" y="582"/>
                  <a:pt x="781" y="619"/>
                  <a:pt x="735" y="619"/>
                </a:cubicBezTo>
                <a:cubicBezTo>
                  <a:pt x="690" y="619"/>
                  <a:pt x="653" y="582"/>
                  <a:pt x="653" y="536"/>
                </a:cubicBezTo>
                <a:cubicBezTo>
                  <a:pt x="653" y="523"/>
                  <a:pt x="656" y="510"/>
                  <a:pt x="663" y="498"/>
                </a:cubicBezTo>
                <a:cubicBezTo>
                  <a:pt x="561" y="397"/>
                  <a:pt x="561" y="397"/>
                  <a:pt x="561" y="397"/>
                </a:cubicBezTo>
                <a:cubicBezTo>
                  <a:pt x="560" y="398"/>
                  <a:pt x="558" y="399"/>
                  <a:pt x="557" y="399"/>
                </a:cubicBezTo>
                <a:cubicBezTo>
                  <a:pt x="557" y="674"/>
                  <a:pt x="557" y="674"/>
                  <a:pt x="557" y="674"/>
                </a:cubicBezTo>
                <a:cubicBezTo>
                  <a:pt x="585" y="686"/>
                  <a:pt x="605" y="715"/>
                  <a:pt x="605" y="749"/>
                </a:cubicBezTo>
                <a:cubicBezTo>
                  <a:pt x="605" y="794"/>
                  <a:pt x="569" y="831"/>
                  <a:pt x="523" y="831"/>
                </a:cubicBezTo>
                <a:cubicBezTo>
                  <a:pt x="478" y="831"/>
                  <a:pt x="441" y="794"/>
                  <a:pt x="441" y="749"/>
                </a:cubicBezTo>
                <a:cubicBezTo>
                  <a:pt x="441" y="715"/>
                  <a:pt x="461" y="686"/>
                  <a:pt x="490" y="674"/>
                </a:cubicBezTo>
                <a:cubicBezTo>
                  <a:pt x="490" y="399"/>
                  <a:pt x="490" y="399"/>
                  <a:pt x="490" y="399"/>
                </a:cubicBezTo>
                <a:cubicBezTo>
                  <a:pt x="461" y="387"/>
                  <a:pt x="441" y="358"/>
                  <a:pt x="441" y="324"/>
                </a:cubicBezTo>
                <a:cubicBezTo>
                  <a:pt x="441" y="310"/>
                  <a:pt x="444" y="297"/>
                  <a:pt x="450" y="286"/>
                </a:cubicBezTo>
                <a:cubicBezTo>
                  <a:pt x="337" y="172"/>
                  <a:pt x="337" y="172"/>
                  <a:pt x="337" y="172"/>
                </a:cubicBezTo>
                <a:cubicBezTo>
                  <a:pt x="18" y="491"/>
                  <a:pt x="18" y="491"/>
                  <a:pt x="18" y="491"/>
                </a:cubicBezTo>
                <a:cubicBezTo>
                  <a:pt x="0" y="509"/>
                  <a:pt x="0" y="537"/>
                  <a:pt x="18" y="555"/>
                </a:cubicBezTo>
                <a:cubicBezTo>
                  <a:pt x="491" y="1029"/>
                  <a:pt x="491" y="1029"/>
                  <a:pt x="491" y="1029"/>
                </a:cubicBezTo>
                <a:cubicBezTo>
                  <a:pt x="509" y="1046"/>
                  <a:pt x="537" y="1046"/>
                  <a:pt x="555" y="1029"/>
                </a:cubicBezTo>
                <a:cubicBezTo>
                  <a:pt x="1029" y="555"/>
                  <a:pt x="1029" y="555"/>
                  <a:pt x="1029" y="555"/>
                </a:cubicBezTo>
                <a:cubicBezTo>
                  <a:pt x="1046" y="537"/>
                  <a:pt x="1046" y="509"/>
                  <a:pt x="1029" y="491"/>
                </a:cubicBezTo>
                <a:close/>
              </a:path>
            </a:pathLst>
          </a:custGeom>
          <a:solidFill>
            <a:schemeClr val="accent1">
              <a:lumMod val="50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6" name="Freeform 37"/>
          <p:cNvSpPr>
            <a:spLocks/>
          </p:cNvSpPr>
          <p:nvPr userDrawn="1"/>
        </p:nvSpPr>
        <p:spPr bwMode="auto">
          <a:xfrm>
            <a:off x="2416178" y="2217080"/>
            <a:ext cx="319087" cy="467255"/>
          </a:xfrm>
          <a:custGeom>
            <a:avLst/>
            <a:gdLst>
              <a:gd name="T0" fmla="*/ 104 w 481"/>
              <a:gd name="T1" fmla="*/ 199 h 706"/>
              <a:gd name="T2" fmla="*/ 153 w 481"/>
              <a:gd name="T3" fmla="*/ 274 h 706"/>
              <a:gd name="T4" fmla="*/ 153 w 481"/>
              <a:gd name="T5" fmla="*/ 549 h 706"/>
              <a:gd name="T6" fmla="*/ 104 w 481"/>
              <a:gd name="T7" fmla="*/ 624 h 706"/>
              <a:gd name="T8" fmla="*/ 186 w 481"/>
              <a:gd name="T9" fmla="*/ 706 h 706"/>
              <a:gd name="T10" fmla="*/ 268 w 481"/>
              <a:gd name="T11" fmla="*/ 624 h 706"/>
              <a:gd name="T12" fmla="*/ 220 w 481"/>
              <a:gd name="T13" fmla="*/ 549 h 706"/>
              <a:gd name="T14" fmla="*/ 220 w 481"/>
              <a:gd name="T15" fmla="*/ 274 h 706"/>
              <a:gd name="T16" fmla="*/ 224 w 481"/>
              <a:gd name="T17" fmla="*/ 272 h 706"/>
              <a:gd name="T18" fmla="*/ 326 w 481"/>
              <a:gd name="T19" fmla="*/ 373 h 706"/>
              <a:gd name="T20" fmla="*/ 316 w 481"/>
              <a:gd name="T21" fmla="*/ 411 h 706"/>
              <a:gd name="T22" fmla="*/ 398 w 481"/>
              <a:gd name="T23" fmla="*/ 494 h 706"/>
              <a:gd name="T24" fmla="*/ 481 w 481"/>
              <a:gd name="T25" fmla="*/ 411 h 706"/>
              <a:gd name="T26" fmla="*/ 398 w 481"/>
              <a:gd name="T27" fmla="*/ 329 h 706"/>
              <a:gd name="T28" fmla="*/ 379 w 481"/>
              <a:gd name="T29" fmla="*/ 332 h 706"/>
              <a:gd name="T30" fmla="*/ 266 w 481"/>
              <a:gd name="T31" fmla="*/ 219 h 706"/>
              <a:gd name="T32" fmla="*/ 268 w 481"/>
              <a:gd name="T33" fmla="*/ 199 h 706"/>
              <a:gd name="T34" fmla="*/ 186 w 481"/>
              <a:gd name="T35" fmla="*/ 117 h 706"/>
              <a:gd name="T36" fmla="*/ 166 w 481"/>
              <a:gd name="T37" fmla="*/ 119 h 706"/>
              <a:gd name="T38" fmla="*/ 47 w 481"/>
              <a:gd name="T39" fmla="*/ 0 h 706"/>
              <a:gd name="T40" fmla="*/ 0 w 481"/>
              <a:gd name="T41" fmla="*/ 47 h 706"/>
              <a:gd name="T42" fmla="*/ 113 w 481"/>
              <a:gd name="T43" fmla="*/ 161 h 706"/>
              <a:gd name="T44" fmla="*/ 104 w 481"/>
              <a:gd name="T45" fmla="*/ 199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1" h="706">
                <a:moveTo>
                  <a:pt x="104" y="199"/>
                </a:moveTo>
                <a:cubicBezTo>
                  <a:pt x="104" y="233"/>
                  <a:pt x="124" y="262"/>
                  <a:pt x="153" y="274"/>
                </a:cubicBezTo>
                <a:cubicBezTo>
                  <a:pt x="153" y="549"/>
                  <a:pt x="153" y="549"/>
                  <a:pt x="153" y="549"/>
                </a:cubicBezTo>
                <a:cubicBezTo>
                  <a:pt x="124" y="561"/>
                  <a:pt x="104" y="590"/>
                  <a:pt x="104" y="624"/>
                </a:cubicBezTo>
                <a:cubicBezTo>
                  <a:pt x="104" y="669"/>
                  <a:pt x="141" y="706"/>
                  <a:pt x="186" y="706"/>
                </a:cubicBezTo>
                <a:cubicBezTo>
                  <a:pt x="232" y="706"/>
                  <a:pt x="268" y="669"/>
                  <a:pt x="268" y="624"/>
                </a:cubicBezTo>
                <a:cubicBezTo>
                  <a:pt x="268" y="590"/>
                  <a:pt x="248" y="561"/>
                  <a:pt x="220" y="549"/>
                </a:cubicBezTo>
                <a:cubicBezTo>
                  <a:pt x="220" y="274"/>
                  <a:pt x="220" y="274"/>
                  <a:pt x="220" y="274"/>
                </a:cubicBezTo>
                <a:cubicBezTo>
                  <a:pt x="221" y="274"/>
                  <a:pt x="223" y="273"/>
                  <a:pt x="224" y="272"/>
                </a:cubicBezTo>
                <a:cubicBezTo>
                  <a:pt x="326" y="373"/>
                  <a:pt x="326" y="373"/>
                  <a:pt x="326" y="373"/>
                </a:cubicBezTo>
                <a:cubicBezTo>
                  <a:pt x="319" y="385"/>
                  <a:pt x="316" y="398"/>
                  <a:pt x="316" y="411"/>
                </a:cubicBezTo>
                <a:cubicBezTo>
                  <a:pt x="316" y="457"/>
                  <a:pt x="353" y="494"/>
                  <a:pt x="398" y="494"/>
                </a:cubicBezTo>
                <a:cubicBezTo>
                  <a:pt x="444" y="494"/>
                  <a:pt x="481" y="457"/>
                  <a:pt x="481" y="411"/>
                </a:cubicBezTo>
                <a:cubicBezTo>
                  <a:pt x="481" y="366"/>
                  <a:pt x="444" y="329"/>
                  <a:pt x="398" y="329"/>
                </a:cubicBezTo>
                <a:cubicBezTo>
                  <a:pt x="392" y="329"/>
                  <a:pt x="385" y="330"/>
                  <a:pt x="379" y="332"/>
                </a:cubicBezTo>
                <a:cubicBezTo>
                  <a:pt x="266" y="219"/>
                  <a:pt x="266" y="219"/>
                  <a:pt x="266" y="219"/>
                </a:cubicBezTo>
                <a:cubicBezTo>
                  <a:pt x="268" y="213"/>
                  <a:pt x="268" y="206"/>
                  <a:pt x="268" y="199"/>
                </a:cubicBezTo>
                <a:cubicBezTo>
                  <a:pt x="268" y="154"/>
                  <a:pt x="232" y="117"/>
                  <a:pt x="186" y="117"/>
                </a:cubicBezTo>
                <a:cubicBezTo>
                  <a:pt x="179" y="117"/>
                  <a:pt x="173" y="118"/>
                  <a:pt x="166" y="119"/>
                </a:cubicBezTo>
                <a:cubicBezTo>
                  <a:pt x="47" y="0"/>
                  <a:pt x="47" y="0"/>
                  <a:pt x="47" y="0"/>
                </a:cubicBezTo>
                <a:cubicBezTo>
                  <a:pt x="0" y="47"/>
                  <a:pt x="0" y="47"/>
                  <a:pt x="0" y="47"/>
                </a:cubicBezTo>
                <a:cubicBezTo>
                  <a:pt x="113" y="161"/>
                  <a:pt x="113" y="161"/>
                  <a:pt x="113" y="161"/>
                </a:cubicBezTo>
                <a:cubicBezTo>
                  <a:pt x="107" y="172"/>
                  <a:pt x="104" y="185"/>
                  <a:pt x="104" y="1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Tree>
    <p:extLst>
      <p:ext uri="{BB962C8B-B14F-4D97-AF65-F5344CB8AC3E}">
        <p14:creationId xmlns:p14="http://schemas.microsoft.com/office/powerpoint/2010/main" val="33105247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7"/>
            <a:ext cx="11889564" cy="917575"/>
          </a:xfrm>
        </p:spPr>
        <p:txBody>
          <a:bodyPr/>
          <a:lstStyle>
            <a:lvl1pPr>
              <a:defRPr sz="7040" baseline="0"/>
            </a:lvl1pPr>
          </a:lstStyle>
          <a:p>
            <a:r>
              <a:rPr lang="en-US" dirty="0"/>
              <a:t>Click to edit Master title style</a:t>
            </a:r>
          </a:p>
        </p:txBody>
      </p:sp>
      <p:pic>
        <p:nvPicPr>
          <p:cNvPr id="3" name="Picture 2"/>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4" name="Picture 3"/>
          <p:cNvPicPr>
            <a:picLocks noChangeAspect="1"/>
          </p:cNvPicPr>
          <p:nvPr userDrawn="1"/>
        </p:nvPicPr>
        <p:blipFill>
          <a:blip r:embed="rId3"/>
          <a:stretch>
            <a:fillRect/>
          </a:stretch>
        </p:blipFill>
        <p:spPr>
          <a:xfrm>
            <a:off x="8720137" y="6250909"/>
            <a:ext cx="3208054" cy="380200"/>
          </a:xfrm>
          <a:prstGeom prst="rect">
            <a:avLst/>
          </a:prstGeom>
        </p:spPr>
      </p:pic>
    </p:spTree>
    <p:extLst>
      <p:ext uri="{BB962C8B-B14F-4D97-AF65-F5344CB8AC3E}">
        <p14:creationId xmlns:p14="http://schemas.microsoft.com/office/powerpoint/2010/main" val="5986509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867" baseline="0"/>
            </a:lvl1pPr>
          </a:lstStyle>
          <a:p>
            <a:r>
              <a:rPr lang="en-US" dirty="0"/>
              <a:t>Click to edit Master title style</a:t>
            </a:r>
          </a:p>
        </p:txBody>
      </p:sp>
      <p:pic>
        <p:nvPicPr>
          <p:cNvPr id="5" name="Picture 4"/>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6" name="Picture 5"/>
          <p:cNvPicPr>
            <a:picLocks noChangeAspect="1"/>
          </p:cNvPicPr>
          <p:nvPr userDrawn="1"/>
        </p:nvPicPr>
        <p:blipFill>
          <a:blip r:embed="rId3"/>
          <a:stretch>
            <a:fillRect/>
          </a:stretch>
        </p:blipFill>
        <p:spPr>
          <a:xfrm>
            <a:off x="8720137" y="6250909"/>
            <a:ext cx="3208054" cy="380200"/>
          </a:xfrm>
          <a:prstGeom prst="rect">
            <a:avLst/>
          </a:prstGeom>
        </p:spPr>
      </p:pic>
    </p:spTree>
    <p:extLst>
      <p:ext uri="{BB962C8B-B14F-4D97-AF65-F5344CB8AC3E}">
        <p14:creationId xmlns:p14="http://schemas.microsoft.com/office/powerpoint/2010/main" val="220392454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867" baseline="0"/>
            </a:lvl1pPr>
          </a:lstStyle>
          <a:p>
            <a:r>
              <a:rPr lang="en-US" dirty="0"/>
              <a:t>Click to edit Master title style</a:t>
            </a:r>
          </a:p>
        </p:txBody>
      </p:sp>
    </p:spTree>
    <p:extLst>
      <p:ext uri="{BB962C8B-B14F-4D97-AF65-F5344CB8AC3E}">
        <p14:creationId xmlns:p14="http://schemas.microsoft.com/office/powerpoint/2010/main" val="93806245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867"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9161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1"/>
            <a:ext cx="10058399" cy="917575"/>
          </a:xfrm>
        </p:spPr>
        <p:txBody>
          <a:bodyPr/>
          <a:lstStyle>
            <a:lvl1pPr marL="228218" indent="-228218">
              <a:defRPr sz="586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2"/>
            <a:ext cx="5486400" cy="1071123"/>
          </a:xfrm>
        </p:spPr>
        <p:txBody>
          <a:bodyPr/>
          <a:lstStyle>
            <a:lvl1pPr marL="0" indent="0">
              <a:spcBef>
                <a:spcPts val="0"/>
              </a:spcBef>
              <a:buNone/>
              <a:defRPr sz="312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81828310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2125668"/>
            <a:ext cx="10058399" cy="917575"/>
          </a:xfrm>
        </p:spPr>
        <p:txBody>
          <a:bodyPr/>
          <a:lstStyle>
            <a:lvl1pPr marL="276345" indent="-276345">
              <a:tabLst>
                <a:tab pos="276345" algn="l"/>
              </a:tabLst>
              <a:defRPr sz="5867"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50"/>
            <a:ext cx="5486400" cy="1071123"/>
          </a:xfrm>
        </p:spPr>
        <p:txBody>
          <a:bodyPr/>
          <a:lstStyle>
            <a:lvl1pPr marL="0" indent="0">
              <a:spcBef>
                <a:spcPts val="0"/>
              </a:spcBef>
              <a:buNone/>
              <a:defRPr sz="312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13123601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6"/>
            <a:ext cx="11887200" cy="932790"/>
          </a:xfrm>
        </p:spPr>
        <p:txBody>
          <a:bodyPr/>
          <a:lstStyle>
            <a:lvl1pPr marL="0" indent="0">
              <a:buNone/>
              <a:defRPr sz="5281">
                <a:solidFill>
                  <a:srgbClr val="5C2D91"/>
                </a:solidFill>
              </a:defRPr>
            </a:lvl1pPr>
            <a:lvl2pPr marL="0" indent="0">
              <a:buFontTx/>
              <a:buNone/>
              <a:defRPr sz="1956"/>
            </a:lvl2pPr>
            <a:lvl3pPr marL="223560" indent="0">
              <a:buNone/>
              <a:defRPr/>
            </a:lvl3pPr>
            <a:lvl4pPr marL="447119" indent="0">
              <a:buNone/>
              <a:defRPr/>
            </a:lvl4pPr>
            <a:lvl5pPr marL="670678" indent="0">
              <a:buNone/>
              <a:defRPr/>
            </a:lvl5pPr>
          </a:lstStyle>
          <a:p>
            <a:pPr lvl="0"/>
            <a:r>
              <a:rPr lang="en-US" dirty="0"/>
              <a:t>Click to edit Master text styles</a:t>
            </a:r>
          </a:p>
        </p:txBody>
      </p:sp>
      <p:sp>
        <p:nvSpPr>
          <p:cNvPr id="4" name="Title 1"/>
          <p:cNvSpPr>
            <a:spLocks noGrp="1"/>
          </p:cNvSpPr>
          <p:nvPr>
            <p:ph type="title"/>
          </p:nvPr>
        </p:nvSpPr>
        <p:spPr>
          <a:xfrm>
            <a:off x="282576" y="1211267"/>
            <a:ext cx="11889564" cy="917575"/>
          </a:xfrm>
        </p:spPr>
        <p:txBody>
          <a:bodyPr/>
          <a:lstStyle>
            <a:lvl1pPr>
              <a:defRPr sz="7040" baseline="0">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65344642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2890"/>
            <a:ext cx="11856403" cy="403187"/>
          </a:xfrm>
          <a:prstGeom prst="rect">
            <a:avLst/>
          </a:prstGeom>
          <a:noFill/>
          <a:ln w="12700">
            <a:noFill/>
            <a:miter lim="800000"/>
            <a:headEnd type="none" w="sm" len="sm"/>
            <a:tailEnd type="none" w="sm" len="sm"/>
          </a:ln>
          <a:effectLst/>
        </p:spPr>
        <p:txBody>
          <a:bodyPr vert="horz" wrap="square" lIns="178853" tIns="143082" rIns="178853" bIns="143082" numCol="1" anchor="t" anchorCtr="0" compatLnSpc="1">
            <a:prstTxWarp prst="textNoShape">
              <a:avLst/>
            </a:prstTxWarp>
            <a:spAutoFit/>
          </a:bodyPr>
          <a:lstStyle/>
          <a:p>
            <a:pPr defTabSz="911739" eaLnBrk="0" hangingPunct="0"/>
            <a:r>
              <a:rPr lang="en-US" sz="684"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4"/>
          </a:xfrm>
          <a:prstGeom prst="rect">
            <a:avLst/>
          </a:prstGeom>
        </p:spPr>
      </p:pic>
    </p:spTree>
    <p:extLst>
      <p:ext uri="{BB962C8B-B14F-4D97-AF65-F5344CB8AC3E}">
        <p14:creationId xmlns:p14="http://schemas.microsoft.com/office/powerpoint/2010/main" val="222300235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405181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475767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3186251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4)">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235678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5)">
    <p:bg bwMode="auto">
      <p:bgPr>
        <a:solidFill>
          <a:srgbClr val="1EBBEE"/>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4165734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6)">
    <p:bg bwMode="auto">
      <p:bgPr>
        <a:solidFill>
          <a:srgbClr val="0070C0"/>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646719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143844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69839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59922981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2304358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71558531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50325073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02667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389017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296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85648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67089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18555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45419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74302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630326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436731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063392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endParaRPr>
          </a:p>
        </p:txBody>
      </p:sp>
      <p:sp>
        <p:nvSpPr>
          <p:cNvPr id="5" name="Title 1"/>
          <p:cNvSpPr>
            <a:spLocks noGrp="1"/>
          </p:cNvSpPr>
          <p:nvPr>
            <p:ph type="title"/>
          </p:nvPr>
        </p:nvSpPr>
        <p:spPr>
          <a:xfrm>
            <a:off x="274641" y="295277"/>
            <a:ext cx="5486401" cy="1523681"/>
          </a:xfrm>
        </p:spPr>
        <p:txBody>
          <a:bodyPr/>
          <a:lstStyle>
            <a:lvl1pPr>
              <a:defRPr sz="4800">
                <a:gradFill>
                  <a:gsLst>
                    <a:gs pos="0">
                      <a:schemeClr val="tx1"/>
                    </a:gs>
                    <a:gs pos="100000">
                      <a:schemeClr val="tx1"/>
                    </a:gs>
                  </a:gsLst>
                  <a:lin ang="5400000" scaled="0"/>
                </a:gradFill>
              </a:defRPr>
            </a:lvl1pPr>
          </a:lstStyle>
          <a:p>
            <a:r>
              <a:rPr lang="en-US" dirty="0"/>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0">
                      <a:schemeClr val="tx1"/>
                    </a:gs>
                    <a:gs pos="100000">
                      <a:schemeClr val="tx1"/>
                    </a:gs>
                  </a:gsLst>
                  <a:lin ang="5400000" scaled="0"/>
                </a:gradFill>
              </a:defRPr>
            </a:lvl1pPr>
            <a:lvl2pPr marL="0" indent="0">
              <a:buNone/>
              <a:defRPr sz="1998">
                <a:gradFill>
                  <a:gsLst>
                    <a:gs pos="0">
                      <a:schemeClr val="tx1"/>
                    </a:gs>
                    <a:gs pos="100000">
                      <a:schemeClr val="tx1"/>
                    </a:gs>
                  </a:gsLst>
                  <a:lin ang="5400000" scaled="0"/>
                </a:gradFill>
              </a:defRPr>
            </a:lvl2pPr>
            <a:lvl3pPr marL="231518" indent="0">
              <a:buNone/>
              <a:tabLst/>
              <a:defRPr sz="1998">
                <a:gradFill>
                  <a:gsLst>
                    <a:gs pos="0">
                      <a:schemeClr val="tx1"/>
                    </a:gs>
                    <a:gs pos="100000">
                      <a:schemeClr val="tx1"/>
                    </a:gs>
                  </a:gsLst>
                  <a:lin ang="5400000" scaled="0"/>
                </a:gradFill>
              </a:defRPr>
            </a:lvl3pPr>
            <a:lvl4pPr marL="459866" indent="0">
              <a:buNone/>
              <a:defRPr>
                <a:gradFill>
                  <a:gsLst>
                    <a:gs pos="0">
                      <a:schemeClr val="tx1"/>
                    </a:gs>
                    <a:gs pos="100000">
                      <a:schemeClr val="tx1"/>
                    </a:gs>
                  </a:gsLst>
                  <a:lin ang="5400000" scaled="0"/>
                </a:gradFill>
              </a:defRPr>
            </a:lvl4pPr>
            <a:lvl5pPr marL="685041" indent="0">
              <a:buNone/>
              <a:tabLst/>
              <a:defRPr>
                <a:gradFill>
                  <a:gsLst>
                    <a:gs pos="0">
                      <a:schemeClr val="tx1"/>
                    </a:gs>
                    <a:gs pos="100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068964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274641" y="295277"/>
            <a:ext cx="5486401" cy="1523681"/>
          </a:xfrm>
        </p:spPr>
        <p:txBody>
          <a:bodyPr/>
          <a:lstStyle>
            <a:lvl1pPr>
              <a:defRPr sz="4800">
                <a:gradFill>
                  <a:gsLst>
                    <a:gs pos="0">
                      <a:schemeClr val="tx1"/>
                    </a:gs>
                    <a:gs pos="100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0">
                      <a:schemeClr val="tx1"/>
                    </a:gs>
                    <a:gs pos="100000">
                      <a:schemeClr val="tx1"/>
                    </a:gs>
                  </a:gsLst>
                  <a:lin ang="5400000" scaled="0"/>
                </a:gradFill>
              </a:defRPr>
            </a:lvl1pPr>
            <a:lvl2pPr marL="0" indent="0">
              <a:buNone/>
              <a:defRPr sz="1998">
                <a:gradFill>
                  <a:gsLst>
                    <a:gs pos="0">
                      <a:schemeClr val="tx1"/>
                    </a:gs>
                    <a:gs pos="100000">
                      <a:schemeClr val="tx1"/>
                    </a:gs>
                  </a:gsLst>
                  <a:lin ang="5400000" scaled="0"/>
                </a:gradFill>
              </a:defRPr>
            </a:lvl2pPr>
            <a:lvl3pPr marL="231518" indent="0">
              <a:buNone/>
              <a:tabLst/>
              <a:defRPr sz="1998">
                <a:gradFill>
                  <a:gsLst>
                    <a:gs pos="0">
                      <a:schemeClr val="tx1"/>
                    </a:gs>
                    <a:gs pos="100000">
                      <a:schemeClr val="tx1"/>
                    </a:gs>
                  </a:gsLst>
                  <a:lin ang="5400000" scaled="0"/>
                </a:gradFill>
              </a:defRPr>
            </a:lvl3pPr>
            <a:lvl4pPr marL="459866" indent="0">
              <a:buNone/>
              <a:defRPr>
                <a:gradFill>
                  <a:gsLst>
                    <a:gs pos="0">
                      <a:schemeClr val="tx1"/>
                    </a:gs>
                    <a:gs pos="100000">
                      <a:schemeClr val="tx1"/>
                    </a:gs>
                  </a:gsLst>
                  <a:lin ang="5400000" scaled="0"/>
                </a:gradFill>
              </a:defRPr>
            </a:lvl4pPr>
            <a:lvl5pPr marL="685041" indent="0">
              <a:buNone/>
              <a:tabLst/>
              <a:defRPr>
                <a:gradFill>
                  <a:gsLst>
                    <a:gs pos="0">
                      <a:schemeClr val="tx1"/>
                    </a:gs>
                    <a:gs pos="100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68866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7849A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274641" y="295277"/>
            <a:ext cx="5486401" cy="1523681"/>
          </a:xfrm>
        </p:spPr>
        <p:txBody>
          <a:bodyPr/>
          <a:lstStyle>
            <a:lvl1pPr>
              <a:defRPr sz="4800">
                <a:gradFill>
                  <a:gsLst>
                    <a:gs pos="0">
                      <a:schemeClr val="tx1"/>
                    </a:gs>
                    <a:gs pos="100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0">
                      <a:schemeClr val="tx1"/>
                    </a:gs>
                    <a:gs pos="100000">
                      <a:schemeClr val="tx1"/>
                    </a:gs>
                  </a:gsLst>
                  <a:lin ang="5400000" scaled="0"/>
                </a:gradFill>
              </a:defRPr>
            </a:lvl1pPr>
            <a:lvl2pPr marL="0" indent="0">
              <a:buNone/>
              <a:defRPr sz="1998">
                <a:gradFill>
                  <a:gsLst>
                    <a:gs pos="0">
                      <a:schemeClr val="tx1"/>
                    </a:gs>
                    <a:gs pos="100000">
                      <a:schemeClr val="tx1"/>
                    </a:gs>
                  </a:gsLst>
                  <a:lin ang="5400000" scaled="0"/>
                </a:gradFill>
              </a:defRPr>
            </a:lvl2pPr>
            <a:lvl3pPr marL="231518" indent="0">
              <a:buNone/>
              <a:tabLst/>
              <a:defRPr sz="1998">
                <a:gradFill>
                  <a:gsLst>
                    <a:gs pos="0">
                      <a:schemeClr val="tx1"/>
                    </a:gs>
                    <a:gs pos="100000">
                      <a:schemeClr val="tx1"/>
                    </a:gs>
                  </a:gsLst>
                  <a:lin ang="5400000" scaled="0"/>
                </a:gradFill>
              </a:defRPr>
            </a:lvl3pPr>
            <a:lvl4pPr marL="459866" indent="0">
              <a:buNone/>
              <a:defRPr>
                <a:gradFill>
                  <a:gsLst>
                    <a:gs pos="0">
                      <a:schemeClr val="tx1"/>
                    </a:gs>
                    <a:gs pos="100000">
                      <a:schemeClr val="tx1"/>
                    </a:gs>
                  </a:gsLst>
                  <a:lin ang="5400000" scaled="0"/>
                </a:gradFill>
              </a:defRPr>
            </a:lvl4pPr>
            <a:lvl5pPr marL="685041" indent="0">
              <a:buNone/>
              <a:tabLst/>
              <a:defRPr>
                <a:gradFill>
                  <a:gsLst>
                    <a:gs pos="0">
                      <a:schemeClr val="tx1"/>
                    </a:gs>
                    <a:gs pos="100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70914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274641" y="295277"/>
            <a:ext cx="5486401" cy="1523681"/>
          </a:xfrm>
        </p:spPr>
        <p:txBody>
          <a:bodyPr/>
          <a:lstStyle>
            <a:lvl1pPr>
              <a:defRPr sz="4800">
                <a:gradFill>
                  <a:gsLst>
                    <a:gs pos="0">
                      <a:schemeClr val="tx1"/>
                    </a:gs>
                    <a:gs pos="100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0">
                      <a:schemeClr val="tx1"/>
                    </a:gs>
                    <a:gs pos="100000">
                      <a:schemeClr val="tx1"/>
                    </a:gs>
                  </a:gsLst>
                  <a:lin ang="5400000" scaled="0"/>
                </a:gradFill>
              </a:defRPr>
            </a:lvl1pPr>
            <a:lvl2pPr marL="0" indent="0">
              <a:buNone/>
              <a:defRPr sz="1998">
                <a:gradFill>
                  <a:gsLst>
                    <a:gs pos="0">
                      <a:schemeClr val="tx1"/>
                    </a:gs>
                    <a:gs pos="100000">
                      <a:schemeClr val="tx1"/>
                    </a:gs>
                  </a:gsLst>
                  <a:lin ang="5400000" scaled="0"/>
                </a:gradFill>
              </a:defRPr>
            </a:lvl2pPr>
            <a:lvl3pPr marL="231518" indent="0">
              <a:buNone/>
              <a:tabLst/>
              <a:defRPr sz="1998">
                <a:gradFill>
                  <a:gsLst>
                    <a:gs pos="0">
                      <a:schemeClr val="tx1"/>
                    </a:gs>
                    <a:gs pos="100000">
                      <a:schemeClr val="tx1"/>
                    </a:gs>
                  </a:gsLst>
                  <a:lin ang="5400000" scaled="0"/>
                </a:gradFill>
              </a:defRPr>
            </a:lvl3pPr>
            <a:lvl4pPr marL="459866" indent="0">
              <a:buNone/>
              <a:defRPr>
                <a:gradFill>
                  <a:gsLst>
                    <a:gs pos="0">
                      <a:schemeClr val="tx1"/>
                    </a:gs>
                    <a:gs pos="100000">
                      <a:schemeClr val="tx1"/>
                    </a:gs>
                  </a:gsLst>
                  <a:lin ang="5400000" scaled="0"/>
                </a:gradFill>
              </a:defRPr>
            </a:lvl4pPr>
            <a:lvl5pPr marL="685041" indent="0">
              <a:buNone/>
              <a:tabLst/>
              <a:defRPr>
                <a:gradFill>
                  <a:gsLst>
                    <a:gs pos="0">
                      <a:schemeClr val="tx1"/>
                    </a:gs>
                    <a:gs pos="100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746997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endParaRPr>
          </a:p>
        </p:txBody>
      </p:sp>
      <p:sp>
        <p:nvSpPr>
          <p:cNvPr id="8" name="Title 1"/>
          <p:cNvSpPr>
            <a:spLocks noGrp="1"/>
          </p:cNvSpPr>
          <p:nvPr>
            <p:ph type="title"/>
          </p:nvPr>
        </p:nvSpPr>
        <p:spPr>
          <a:xfrm>
            <a:off x="274641" y="295277"/>
            <a:ext cx="5486401" cy="1523681"/>
          </a:xfrm>
        </p:spPr>
        <p:txBody>
          <a:bodyPr/>
          <a:lstStyle>
            <a:lvl1pPr>
              <a:defRPr sz="4800">
                <a:gradFill>
                  <a:gsLst>
                    <a:gs pos="0">
                      <a:schemeClr val="tx1"/>
                    </a:gs>
                    <a:gs pos="100000">
                      <a:schemeClr val="tx1"/>
                    </a:gs>
                  </a:gsLst>
                  <a:lin ang="5400000" scaled="0"/>
                </a:gradFill>
              </a:defRPr>
            </a:lvl1pPr>
          </a:lstStyle>
          <a:p>
            <a:r>
              <a:rPr lang="en-US" dirty="0"/>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0">
                      <a:schemeClr val="tx1"/>
                    </a:gs>
                    <a:gs pos="100000">
                      <a:schemeClr val="tx1"/>
                    </a:gs>
                  </a:gsLst>
                  <a:lin ang="5400000" scaled="0"/>
                </a:gradFill>
              </a:defRPr>
            </a:lvl1pPr>
            <a:lvl2pPr marL="0" indent="0">
              <a:buNone/>
              <a:defRPr sz="1998">
                <a:gradFill>
                  <a:gsLst>
                    <a:gs pos="0">
                      <a:schemeClr val="tx1"/>
                    </a:gs>
                    <a:gs pos="100000">
                      <a:schemeClr val="tx1"/>
                    </a:gs>
                  </a:gsLst>
                  <a:lin ang="5400000" scaled="0"/>
                </a:gradFill>
              </a:defRPr>
            </a:lvl2pPr>
            <a:lvl3pPr marL="231518" indent="0">
              <a:buNone/>
              <a:tabLst/>
              <a:defRPr sz="1998">
                <a:gradFill>
                  <a:gsLst>
                    <a:gs pos="0">
                      <a:schemeClr val="tx1"/>
                    </a:gs>
                    <a:gs pos="100000">
                      <a:schemeClr val="tx1"/>
                    </a:gs>
                  </a:gsLst>
                  <a:lin ang="5400000" scaled="0"/>
                </a:gradFill>
              </a:defRPr>
            </a:lvl3pPr>
            <a:lvl4pPr marL="459866" indent="0">
              <a:buNone/>
              <a:defRPr>
                <a:gradFill>
                  <a:gsLst>
                    <a:gs pos="0">
                      <a:schemeClr val="tx1"/>
                    </a:gs>
                    <a:gs pos="100000">
                      <a:schemeClr val="tx1"/>
                    </a:gs>
                  </a:gsLst>
                  <a:lin ang="5400000" scaled="0"/>
                </a:gradFill>
              </a:defRPr>
            </a:lvl4pPr>
            <a:lvl5pPr marL="685041" indent="0">
              <a:buNone/>
              <a:tabLst/>
              <a:defRPr>
                <a:gradFill>
                  <a:gsLst>
                    <a:gs pos="0">
                      <a:schemeClr val="tx1"/>
                    </a:gs>
                    <a:gs pos="100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68808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00562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5256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87119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60434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4246244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66720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FFFFFF"/>
                </a:solidFill>
                <a:cs typeface="Segoe UI" pitchFamily="34" charset="0"/>
              </a:rPr>
              <a:t>© 2015 Microsoft Corporation. All rights reserved. </a:t>
            </a:r>
          </a:p>
        </p:txBody>
      </p:sp>
    </p:spTree>
    <p:extLst>
      <p:ext uri="{BB962C8B-B14F-4D97-AF65-F5344CB8AC3E}">
        <p14:creationId xmlns:p14="http://schemas.microsoft.com/office/powerpoint/2010/main" val="276833960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FFFFFF"/>
                </a:solidFill>
                <a:cs typeface="Segoe UI" pitchFamily="34" charset="0"/>
              </a:rPr>
              <a:t>© 2015 Microsoft Corporation. All rights reserved. </a:t>
            </a:r>
          </a:p>
        </p:txBody>
      </p:sp>
    </p:spTree>
    <p:extLst>
      <p:ext uri="{BB962C8B-B14F-4D97-AF65-F5344CB8AC3E}">
        <p14:creationId xmlns:p14="http://schemas.microsoft.com/office/powerpoint/2010/main" val="673337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51114334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541245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5468295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99552" y="6540102"/>
            <a:ext cx="4197310" cy="233151"/>
          </a:xfrm>
          <a:prstGeom prst="rect">
            <a:avLst/>
          </a:prstGeom>
        </p:spPr>
        <p:txBody>
          <a:bodyPr/>
          <a:lstStyle/>
          <a:p>
            <a:fld id="{8DDF5F92-E675-4B36-9A60-69A962A68675}" type="datetimeFigureOut">
              <a:rPr lang="en-US" dirty="0"/>
              <a:t>6/19/2016</a:t>
            </a:fld>
            <a:endParaRPr lang="en-US" dirty="0"/>
          </a:p>
        </p:txBody>
      </p:sp>
      <p:sp>
        <p:nvSpPr>
          <p:cNvPr id="3" name="Footer Placeholder 2"/>
          <p:cNvSpPr>
            <a:spLocks noGrp="1"/>
          </p:cNvSpPr>
          <p:nvPr>
            <p:ph type="ftr" sz="quarter" idx="11"/>
          </p:nvPr>
        </p:nvSpPr>
        <p:spPr>
          <a:xfrm>
            <a:off x="699552" y="6685184"/>
            <a:ext cx="5130046" cy="233151"/>
          </a:xfrm>
          <a:prstGeom prst="rect">
            <a:avLst/>
          </a:prstGeom>
        </p:spPr>
        <p:txBody>
          <a:bodyPr/>
          <a:lstStyle/>
          <a:p>
            <a:endParaRPr lang="en-US" dirty="0"/>
          </a:p>
        </p:txBody>
      </p:sp>
      <p:sp>
        <p:nvSpPr>
          <p:cNvPr id="4" name="Slide Number Placeholder 3"/>
          <p:cNvSpPr>
            <a:spLocks noGrp="1"/>
          </p:cNvSpPr>
          <p:nvPr>
            <p:ph type="sldNum" sz="quarter" idx="12"/>
          </p:nvPr>
        </p:nvSpPr>
        <p:spPr>
          <a:xfrm>
            <a:off x="8939661" y="5993397"/>
            <a:ext cx="2984754" cy="1424850"/>
          </a:xfrm>
          <a:prstGeom prst="rect">
            <a:avLst/>
          </a:prstGeo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55854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1424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48436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8" y="6482889"/>
            <a:ext cx="2798207" cy="372394"/>
          </a:xfrm>
          <a:prstGeom prst="rect">
            <a:avLst/>
          </a:prstGeom>
        </p:spPr>
        <p:txBody>
          <a:bodyPr/>
          <a:lstStyle/>
          <a:p>
            <a:fld id="{F5B0097F-FC8F-8A42-9E5A-EF9442BCB047}" type="datetimeFigureOut">
              <a:rPr lang="en-US" smtClean="0"/>
              <a:t>6/18/2016</a:t>
            </a:fld>
            <a:endParaRPr lang="en-US"/>
          </a:p>
        </p:txBody>
      </p:sp>
      <p:sp>
        <p:nvSpPr>
          <p:cNvPr id="8" name="Footer Placeholder 7"/>
          <p:cNvSpPr>
            <a:spLocks noGrp="1"/>
          </p:cNvSpPr>
          <p:nvPr>
            <p:ph type="ftr" sz="quarter" idx="11"/>
          </p:nvPr>
        </p:nvSpPr>
        <p:spPr>
          <a:xfrm>
            <a:off x="4119583" y="6482889"/>
            <a:ext cx="4197310" cy="372394"/>
          </a:xfrm>
          <a:prstGeom prst="rect">
            <a:avLst/>
          </a:prstGeom>
        </p:spPr>
        <p:txBody>
          <a:bodyPr/>
          <a:lstStyle/>
          <a:p>
            <a:endParaRPr lang="en-US"/>
          </a:p>
        </p:txBody>
      </p:sp>
      <p:sp>
        <p:nvSpPr>
          <p:cNvPr id="9" name="Slide Number Placeholder 8"/>
          <p:cNvSpPr>
            <a:spLocks noGrp="1"/>
          </p:cNvSpPr>
          <p:nvPr>
            <p:ph type="sldNum" sz="quarter" idx="12"/>
          </p:nvPr>
        </p:nvSpPr>
        <p:spPr>
          <a:xfrm>
            <a:off x="8783260" y="6482889"/>
            <a:ext cx="2798207" cy="372394"/>
          </a:xfrm>
          <a:prstGeom prst="rect">
            <a:avLst/>
          </a:prstGeom>
        </p:spPr>
        <p:txBody>
          <a:bodyPr/>
          <a:lstStyle/>
          <a:p>
            <a:fld id="{56F98C06-4124-1644-9E20-051971409C3B}" type="slidenum">
              <a:rPr lang="en-US" smtClean="0"/>
              <a:t>‹#›</a:t>
            </a:fld>
            <a:endParaRPr lang="en-US"/>
          </a:p>
        </p:txBody>
      </p:sp>
    </p:spTree>
    <p:extLst>
      <p:ext uri="{BB962C8B-B14F-4D97-AF65-F5344CB8AC3E}">
        <p14:creationId xmlns:p14="http://schemas.microsoft.com/office/powerpoint/2010/main" val="405521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7"/>
            <a:ext cx="10058399" cy="917575"/>
          </a:xfrm>
        </p:spPr>
        <p:txBody>
          <a:bodyPr/>
          <a:lstStyle>
            <a:lvl1pPr marL="282208" indent="-282208">
              <a:tabLst>
                <a:tab pos="282208" algn="l"/>
              </a:tabLst>
              <a:defRPr sz="5992"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50"/>
            <a:ext cx="5486400" cy="1071123"/>
          </a:xfrm>
        </p:spPr>
        <p:txBody>
          <a:bodyPr/>
          <a:lstStyle>
            <a:lvl1pPr marL="0" indent="0">
              <a:spcBef>
                <a:spcPts val="0"/>
              </a:spcBef>
              <a:buNone/>
              <a:defRPr sz="319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736888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4" name="TextBox 3"/>
          <p:cNvSpPr txBox="1"/>
          <p:nvPr userDrawn="1"/>
        </p:nvSpPr>
        <p:spPr>
          <a:xfrm>
            <a:off x="3460286" y="1968211"/>
            <a:ext cx="6019800" cy="3051605"/>
          </a:xfrm>
          <a:prstGeom prst="rect">
            <a:avLst/>
          </a:prstGeom>
          <a:noFill/>
        </p:spPr>
        <p:txBody>
          <a:bodyPr wrap="square" lIns="182880" tIns="146304" rIns="182880" bIns="146304" rtlCol="1">
            <a:spAutoFit/>
          </a:bodyPr>
          <a:lstStyle/>
          <a:p>
            <a:pPr>
              <a:lnSpc>
                <a:spcPct val="90000"/>
              </a:lnSpc>
              <a:spcAft>
                <a:spcPts val="600"/>
              </a:spcAft>
            </a:pPr>
            <a:r>
              <a:rPr lang="en-US" sz="19900" b="1" dirty="0">
                <a:solidFill>
                  <a:schemeClr val="accent1"/>
                </a:solidFill>
              </a:rPr>
              <a:t>SDP</a:t>
            </a:r>
            <a:endParaRPr lang="he-IL" sz="19900" b="1" dirty="0" err="1">
              <a:solidFill>
                <a:schemeClr val="accent1"/>
              </a:solidFill>
            </a:endParaRPr>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77035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#SDP2016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9" name="TextBox 8"/>
          <p:cNvSpPr txBox="1"/>
          <p:nvPr userDrawn="1"/>
        </p:nvSpPr>
        <p:spPr>
          <a:xfrm>
            <a:off x="288989" y="6072577"/>
            <a:ext cx="177035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#SDP2016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98479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 y="1590"/>
            <a:ext cx="12429518" cy="6999927"/>
          </a:xfrm>
          <a:prstGeom prst="rect">
            <a:avLst/>
          </a:prstGeom>
          <a:noFill/>
          <a:ln>
            <a:noFill/>
          </a:ln>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67257"/>
            <a:ext cx="6002949" cy="1506738"/>
          </a:xfrm>
          <a:prstGeom prst="rect">
            <a:avLst/>
          </a:prstGeom>
        </p:spPr>
        <p:txBody>
          <a:bodyPr wrap="none" anchor="ctr">
            <a:spAutoFit/>
          </a:bodyPr>
          <a:lstStyle/>
          <a:p>
            <a:pPr defTabSz="1165610">
              <a:lnSpc>
                <a:spcPct val="90000"/>
              </a:lnSpc>
              <a:spcBef>
                <a:spcPct val="0"/>
              </a:spcBef>
            </a:pPr>
            <a:r>
              <a:rPr lang="en-US" sz="5000" spc="-125" dirty="0">
                <a:ln w="3175">
                  <a:noFill/>
                </a:ln>
                <a:solidFill>
                  <a:srgbClr val="FFFFFF"/>
                </a:solidFill>
                <a:latin typeface="Segoe UI Light"/>
                <a:cs typeface="Segoe UI" pitchFamily="34" charset="0"/>
              </a:rPr>
              <a:t>The future is open. </a:t>
            </a:r>
          </a:p>
          <a:p>
            <a:pPr defTabSz="1165610">
              <a:lnSpc>
                <a:spcPct val="90000"/>
              </a:lnSpc>
              <a:spcBef>
                <a:spcPct val="0"/>
              </a:spcBef>
            </a:pPr>
            <a:r>
              <a:rPr lang="en-US" sz="5000" spc="-125" dirty="0">
                <a:ln w="3175">
                  <a:noFill/>
                </a:ln>
                <a:solidFill>
                  <a:srgbClr val="FFFFFF"/>
                </a:solidFill>
                <a:latin typeface="Segoe UI Light"/>
                <a:cs typeface="Segoe UI" pitchFamily="34" charset="0"/>
              </a:rPr>
              <a:t>Develop without limits.</a:t>
            </a:r>
          </a:p>
        </p:txBody>
      </p:sp>
    </p:spTree>
    <p:extLst>
      <p:ext uri="{BB962C8B-B14F-4D97-AF65-F5344CB8AC3E}">
        <p14:creationId xmlns:p14="http://schemas.microsoft.com/office/powerpoint/2010/main" val="16264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Walkin">
    <p:bg bwMode="gray">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90"/>
            <a:ext cx="12429516" cy="6999927"/>
          </a:xfrm>
          <a:prstGeom prst="rect">
            <a:avLst/>
          </a:prstGeom>
          <a:noFill/>
          <a:ln>
            <a:noFill/>
          </a:ln>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67257"/>
            <a:ext cx="6002949" cy="1506738"/>
          </a:xfrm>
          <a:prstGeom prst="rect">
            <a:avLst/>
          </a:prstGeom>
        </p:spPr>
        <p:txBody>
          <a:bodyPr wrap="none" anchor="ctr">
            <a:spAutoFit/>
          </a:bodyPr>
          <a:lstStyle/>
          <a:p>
            <a:pPr defTabSz="1165610">
              <a:lnSpc>
                <a:spcPct val="90000"/>
              </a:lnSpc>
              <a:spcBef>
                <a:spcPct val="0"/>
              </a:spcBef>
            </a:pPr>
            <a:r>
              <a:rPr lang="en-US" sz="5000" spc="-125" dirty="0">
                <a:ln w="3175">
                  <a:noFill/>
                </a:ln>
                <a:solidFill>
                  <a:srgbClr val="FFFFFF"/>
                </a:solidFill>
                <a:latin typeface="Segoe UI Light"/>
                <a:cs typeface="Segoe UI" pitchFamily="34" charset="0"/>
              </a:rPr>
              <a:t>The future is open. </a:t>
            </a:r>
          </a:p>
          <a:p>
            <a:pPr defTabSz="1165610">
              <a:lnSpc>
                <a:spcPct val="90000"/>
              </a:lnSpc>
              <a:spcBef>
                <a:spcPct val="0"/>
              </a:spcBef>
            </a:pPr>
            <a:r>
              <a:rPr lang="en-US" sz="5000" spc="-125" dirty="0">
                <a:ln w="3175">
                  <a:noFill/>
                </a:ln>
                <a:solidFill>
                  <a:srgbClr val="FFFFFF"/>
                </a:solidFill>
                <a:latin typeface="Segoe UI Light"/>
                <a:cs typeface="Segoe UI" pitchFamily="34" charset="0"/>
              </a:rPr>
              <a:t>Develop without limits.</a:t>
            </a:r>
          </a:p>
        </p:txBody>
      </p:sp>
    </p:spTree>
    <p:extLst>
      <p:ext uri="{BB962C8B-B14F-4D97-AF65-F5344CB8AC3E}">
        <p14:creationId xmlns:p14="http://schemas.microsoft.com/office/powerpoint/2010/main" val="12712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Walkin">
    <p:bg bwMode="gray">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89"/>
            <a:ext cx="12429516" cy="6999926"/>
          </a:xfrm>
          <a:prstGeom prst="rect">
            <a:avLst/>
          </a:prstGeom>
          <a:noFill/>
          <a:ln>
            <a:noFill/>
          </a:ln>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67257"/>
            <a:ext cx="6002949" cy="1506738"/>
          </a:xfrm>
          <a:prstGeom prst="rect">
            <a:avLst/>
          </a:prstGeom>
        </p:spPr>
        <p:txBody>
          <a:bodyPr wrap="none" anchor="ctr">
            <a:spAutoFit/>
          </a:bodyPr>
          <a:lstStyle/>
          <a:p>
            <a:pPr defTabSz="1165610">
              <a:lnSpc>
                <a:spcPct val="90000"/>
              </a:lnSpc>
              <a:spcBef>
                <a:spcPct val="0"/>
              </a:spcBef>
            </a:pPr>
            <a:r>
              <a:rPr lang="en-US" sz="5000" spc="-125" dirty="0">
                <a:ln w="3175">
                  <a:noFill/>
                </a:ln>
                <a:solidFill>
                  <a:srgbClr val="FFFFFF"/>
                </a:solidFill>
                <a:latin typeface="Segoe UI Light"/>
                <a:cs typeface="Segoe UI" pitchFamily="34" charset="0"/>
              </a:rPr>
              <a:t>The future is open. </a:t>
            </a:r>
          </a:p>
          <a:p>
            <a:pPr defTabSz="1165610">
              <a:lnSpc>
                <a:spcPct val="90000"/>
              </a:lnSpc>
              <a:spcBef>
                <a:spcPct val="0"/>
              </a:spcBef>
            </a:pPr>
            <a:r>
              <a:rPr lang="en-US" sz="5000" spc="-125" dirty="0">
                <a:ln w="3175">
                  <a:noFill/>
                </a:ln>
                <a:solidFill>
                  <a:srgbClr val="FFFFFF"/>
                </a:solidFill>
                <a:latin typeface="Segoe UI Light"/>
                <a:cs typeface="Segoe UI" pitchFamily="34" charset="0"/>
              </a:rPr>
              <a:t>Develop without limits.</a:t>
            </a:r>
          </a:p>
        </p:txBody>
      </p:sp>
    </p:spTree>
    <p:extLst>
      <p:ext uri="{BB962C8B-B14F-4D97-AF65-F5344CB8AC3E}">
        <p14:creationId xmlns:p14="http://schemas.microsoft.com/office/powerpoint/2010/main" val="1252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3214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 y="1590"/>
            <a:ext cx="12429518" cy="6999927"/>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3976310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 y="1590"/>
            <a:ext cx="12429518" cy="6999927"/>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027857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p:bg bwMode="auto">
      <p:bgPr>
        <a:solidFill>
          <a:srgbClr val="3214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90"/>
            <a:ext cx="12429516" cy="6999927"/>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681271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0" y="-2701"/>
            <a:ext cx="12429516" cy="6999927"/>
          </a:xfrm>
          <a:prstGeom prst="rect">
            <a:avLst/>
          </a:prstGeom>
          <a:noFill/>
          <a:ln>
            <a:noFill/>
          </a:ln>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66608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6518"/>
            <a:ext cx="12429516" cy="6999927"/>
          </a:xfrm>
          <a:prstGeom prst="rect">
            <a:avLst/>
          </a:prstGeom>
          <a:noFill/>
          <a:ln>
            <a:noFill/>
          </a:ln>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37434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90"/>
            <a:ext cx="12429516" cy="6999927"/>
          </a:xfrm>
          <a:prstGeom prst="rect">
            <a:avLst/>
          </a:prstGeom>
          <a:noFill/>
          <a:ln>
            <a:noFill/>
          </a:ln>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3153679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1" y="-2699"/>
            <a:ext cx="12429514" cy="6999926"/>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2012329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2" y="1590"/>
            <a:ext cx="12429514" cy="6999925"/>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722569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2" y="1590"/>
            <a:ext cx="12429514" cy="6999925"/>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1588054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or video slide">
    <p:bg bwMode="auto">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0" y="4010"/>
            <a:ext cx="12419158" cy="6994094"/>
          </a:xfrm>
          <a:prstGeom prst="rect">
            <a:avLst/>
          </a:prstGeom>
        </p:spPr>
      </p:pic>
      <p:sp>
        <p:nvSpPr>
          <p:cNvPr id="7" name="Title 1"/>
          <p:cNvSpPr>
            <a:spLocks noGrp="1"/>
          </p:cNvSpPr>
          <p:nvPr>
            <p:ph type="title" hasCustomPrompt="1"/>
          </p:nvPr>
        </p:nvSpPr>
        <p:spPr>
          <a:xfrm>
            <a:off x="246064" y="2900035"/>
            <a:ext cx="10056812" cy="1100010"/>
          </a:xfrm>
          <a:noFill/>
        </p:spPr>
        <p:txBody>
          <a:bodyPr tIns="91440" bIns="91440" anchor="t" anchorCtr="0">
            <a:spAutoFit/>
          </a:bodyPr>
          <a:lstStyle>
            <a:lvl1pPr>
              <a:defRPr sz="6599"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7" y="3944684"/>
            <a:ext cx="10058401" cy="1183205"/>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4016284710"/>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Demo or video slide">
    <p:bg bwMode="auto">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0" y="4010"/>
            <a:ext cx="12419158" cy="6994094"/>
          </a:xfrm>
          <a:prstGeom prst="rect">
            <a:avLst/>
          </a:prstGeom>
        </p:spPr>
      </p:pic>
      <p:sp>
        <p:nvSpPr>
          <p:cNvPr id="7" name="Title 1"/>
          <p:cNvSpPr>
            <a:spLocks noGrp="1"/>
          </p:cNvSpPr>
          <p:nvPr>
            <p:ph type="title" hasCustomPrompt="1"/>
          </p:nvPr>
        </p:nvSpPr>
        <p:spPr>
          <a:xfrm>
            <a:off x="246064" y="2900035"/>
            <a:ext cx="10056812" cy="1100010"/>
          </a:xfrm>
          <a:noFill/>
        </p:spPr>
        <p:txBody>
          <a:bodyPr tIns="91440" bIns="91440" anchor="t" anchorCtr="0">
            <a:spAutoFit/>
          </a:bodyPr>
          <a:lstStyle>
            <a:lvl1pPr>
              <a:defRPr sz="6599"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7" y="3944684"/>
            <a:ext cx="10058401" cy="1183205"/>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1195277821"/>
      </p:ext>
    </p:extLst>
  </p:cSld>
  <p:clrMapOvr>
    <a:masterClrMapping/>
  </p:clrMapOvr>
  <p:transition spd="slow">
    <p:push/>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Demo or video slide">
    <p:bg bwMode="auto">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10"/>
            <a:ext cx="12419157" cy="6994094"/>
          </a:xfrm>
          <a:prstGeom prst="rect">
            <a:avLst/>
          </a:prstGeom>
        </p:spPr>
      </p:pic>
      <p:sp>
        <p:nvSpPr>
          <p:cNvPr id="7" name="Title 1"/>
          <p:cNvSpPr>
            <a:spLocks noGrp="1"/>
          </p:cNvSpPr>
          <p:nvPr>
            <p:ph type="title" hasCustomPrompt="1"/>
          </p:nvPr>
        </p:nvSpPr>
        <p:spPr>
          <a:xfrm>
            <a:off x="246064" y="2900035"/>
            <a:ext cx="10056812" cy="1100010"/>
          </a:xfrm>
          <a:noFill/>
        </p:spPr>
        <p:txBody>
          <a:bodyPr tIns="91440" bIns="91440" anchor="t" anchorCtr="0">
            <a:spAutoFit/>
          </a:bodyPr>
          <a:lstStyle>
            <a:lvl1pPr>
              <a:defRPr sz="6599"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7" y="3944684"/>
            <a:ext cx="10058401" cy="1183205"/>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4080619871"/>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0" y="4010"/>
            <a:ext cx="12419158"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2239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10"/>
            <a:ext cx="12419157"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313542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10"/>
            <a:ext cx="12419157"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60605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0" y="4010"/>
            <a:ext cx="12419158"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41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10"/>
            <a:ext cx="12419157"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394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10"/>
            <a:ext cx="12419157"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252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08"/>
            <a:ext cx="12419157" cy="6994093"/>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502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7"/>
            <a:ext cx="11887200" cy="1831976"/>
          </a:xfrm>
          <a:noFill/>
        </p:spPr>
        <p:txBody>
          <a:bodyPr tIns="91440" bIns="91440" anchor="t" anchorCtr="0"/>
          <a:lstStyle>
            <a:lvl1pPr>
              <a:defRPr sz="8789" spc="-101" baseline="0">
                <a:gradFill>
                  <a:gsLst>
                    <a:gs pos="87586">
                      <a:srgbClr val="FFFFFF"/>
                    </a:gs>
                    <a:gs pos="52000">
                      <a:srgbClr val="FFFFFF"/>
                    </a:gs>
                  </a:gsLst>
                  <a:lin ang="5400000" scaled="0"/>
                </a:gradFill>
              </a:defRPr>
            </a:lvl1pPr>
          </a:lstStyle>
          <a:p>
            <a:r>
              <a:rPr lang="en-US" dirty="0"/>
              <a:t>Section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3692515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7"/>
            <a:ext cx="11887200" cy="1831976"/>
          </a:xfrm>
          <a:noFill/>
        </p:spPr>
        <p:txBody>
          <a:bodyPr tIns="91440" bIns="91440" anchor="t" anchorCtr="0"/>
          <a:lstStyle>
            <a:lvl1pPr algn="l" defTabSz="931531" rtl="0" eaLnBrk="1" latinLnBrk="0" hangingPunct="1">
              <a:lnSpc>
                <a:spcPct val="90000"/>
              </a:lnSpc>
              <a:spcBef>
                <a:spcPct val="0"/>
              </a:spcBef>
              <a:buNone/>
              <a:defRPr lang="en-US" sz="8789" b="0" kern="1200" cap="none" spc="-101"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28663517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7"/>
            <a:ext cx="11887200" cy="1831976"/>
          </a:xfrm>
          <a:noFill/>
        </p:spPr>
        <p:txBody>
          <a:bodyPr tIns="91440" bIns="91440" anchor="t" anchorCtr="0"/>
          <a:lstStyle>
            <a:lvl1pPr algn="l" defTabSz="931531" rtl="0" eaLnBrk="1" latinLnBrk="0" hangingPunct="1">
              <a:lnSpc>
                <a:spcPct val="90000"/>
              </a:lnSpc>
              <a:spcBef>
                <a:spcPct val="0"/>
              </a:spcBef>
              <a:buNone/>
              <a:defRPr lang="en-US" sz="8789" b="0" kern="1200" cap="none" spc="-101"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35041898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2"/>
            <a:ext cx="11889564" cy="2092080"/>
          </a:xfrm>
        </p:spPr>
        <p:txBody>
          <a:bodyPr/>
          <a:lstStyle>
            <a:lvl1pPr marL="0" indent="0">
              <a:buNone/>
              <a:defRPr/>
            </a:lvl1pPr>
            <a:lvl2pPr marL="28538" indent="0">
              <a:buNone/>
              <a:defRPr sz="1998"/>
            </a:lvl2pPr>
            <a:lvl3pPr marL="223547" indent="0">
              <a:buNone/>
              <a:defRPr sz="1998"/>
            </a:lvl3pPr>
            <a:lvl4pPr marL="475631" indent="0">
              <a:buNone/>
              <a:defRPr sz="1798"/>
            </a:lvl4pPr>
            <a:lvl5pPr marL="738816"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4257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40" y="1212852"/>
            <a:ext cx="11889564" cy="2092080"/>
          </a:xfrm>
        </p:spPr>
        <p:txBody>
          <a:bodyPr/>
          <a:lstStyle>
            <a:lvl1pPr marL="0" indent="0">
              <a:buNone/>
              <a:defRPr>
                <a:solidFill>
                  <a:srgbClr val="5C2D91"/>
                </a:solidFill>
              </a:defRPr>
            </a:lvl1pPr>
            <a:lvl2pPr marL="28538" indent="0">
              <a:buNone/>
              <a:defRPr sz="1998"/>
            </a:lvl2pPr>
            <a:lvl3pPr marL="223547" indent="0">
              <a:buNone/>
              <a:defRPr sz="1998"/>
            </a:lvl3pPr>
            <a:lvl4pPr marL="475631" indent="0">
              <a:buNone/>
              <a:defRPr sz="1798"/>
            </a:lvl4pPr>
            <a:lvl5pPr marL="738816"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805083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sp>
        <p:nvSpPr>
          <p:cNvPr id="4" name="Text Placeholder 3"/>
          <p:cNvSpPr>
            <a:spLocks noGrp="1"/>
          </p:cNvSpPr>
          <p:nvPr>
            <p:ph type="body" sz="quarter" idx="10"/>
          </p:nvPr>
        </p:nvSpPr>
        <p:spPr>
          <a:xfrm>
            <a:off x="274640" y="1212849"/>
            <a:ext cx="11887200" cy="2294898"/>
          </a:xfrm>
        </p:spPr>
        <p:txBody>
          <a:bodyPr>
            <a:spAutoFit/>
          </a:bodyPr>
          <a:lstStyle>
            <a:lvl3pPr>
              <a:defRPr sz="2397"/>
            </a:lvl3pPr>
            <a:lvl4pPr>
              <a:defRPr sz="1998"/>
            </a:lvl4pPr>
            <a:lvl5pPr>
              <a:defRPr sz="19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7" name="Picture 6"/>
          <p:cNvPicPr>
            <a:picLocks noChangeAspect="1"/>
          </p:cNvPicPr>
          <p:nvPr userDrawn="1"/>
        </p:nvPicPr>
        <p:blipFill>
          <a:blip r:embed="rId3"/>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9591701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49"/>
            <a:ext cx="11887200" cy="2294898"/>
          </a:xfrm>
        </p:spPr>
        <p:txBody>
          <a:bodyPr>
            <a:spAutoFit/>
          </a:bodyPr>
          <a:lstStyle>
            <a:lvl1pPr marL="0" indent="0">
              <a:buClr>
                <a:schemeClr val="bg1"/>
              </a:buClr>
              <a:buFontTx/>
              <a:buNone/>
              <a:defRPr>
                <a:solidFill>
                  <a:srgbClr val="5C2D91"/>
                </a:solidFill>
              </a:defRPr>
            </a:lvl1pPr>
            <a:lvl2pPr marL="583442" indent="-240987">
              <a:buClr>
                <a:schemeClr val="bg1"/>
              </a:buClr>
              <a:buFont typeface="Symbol" panose="05050102010706020507" pitchFamily="18" charset="2"/>
              <a:buChar char="-"/>
              <a:defRPr/>
            </a:lvl2pPr>
            <a:lvl3pPr marL="799062" indent="-228304">
              <a:buClr>
                <a:schemeClr val="bg1"/>
              </a:buClr>
              <a:buFont typeface="Segoe UI" panose="020B0502040204020203" pitchFamily="34" charset="0"/>
              <a:buChar char="&gt;"/>
              <a:defRPr sz="2397"/>
            </a:lvl3pPr>
            <a:lvl4pPr marL="1027365" indent="-228304">
              <a:buClr>
                <a:schemeClr val="bg1"/>
              </a:buClr>
              <a:buFont typeface="Segoe UI" panose="020B0502040204020203" pitchFamily="34" charset="0"/>
              <a:buChar char="-"/>
              <a:defRPr sz="1998"/>
            </a:lvl4pPr>
            <a:lvl5pPr marL="1255668" indent="-228304">
              <a:buClr>
                <a:schemeClr val="bg1"/>
              </a:buClr>
              <a:buFont typeface="Arial" panose="020B0604020202020204" pitchFamily="34" charset="0"/>
              <a:buChar char="•"/>
              <a:defRPr sz="19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81272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1"/>
            <a:ext cx="5486399" cy="2602609"/>
          </a:xfrm>
        </p:spPr>
        <p:txBody>
          <a:bodyPr wrap="square">
            <a:spAutoFit/>
          </a:bodyPr>
          <a:lstStyle>
            <a:lvl1pPr marL="0" indent="0">
              <a:spcBef>
                <a:spcPts val="1222"/>
              </a:spcBef>
              <a:buClr>
                <a:schemeClr val="tx1"/>
              </a:buClr>
              <a:buFont typeface="Wingdings" pitchFamily="2" charset="2"/>
              <a:buNone/>
              <a:defRPr sz="3594"/>
            </a:lvl1pPr>
            <a:lvl2pPr marL="0" indent="0">
              <a:buNone/>
              <a:defRPr sz="1998"/>
            </a:lvl2pPr>
            <a:lvl3pPr marL="231473" indent="0">
              <a:buNone/>
              <a:tabLst/>
              <a:defRPr sz="1998"/>
            </a:lvl3pPr>
            <a:lvl4pPr marL="459778" indent="0">
              <a:buNone/>
              <a:defRPr/>
            </a:lvl4pPr>
            <a:lvl5pPr marL="68491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602609"/>
          </a:xfrm>
        </p:spPr>
        <p:txBody>
          <a:bodyPr wrap="square">
            <a:spAutoFit/>
          </a:bodyPr>
          <a:lstStyle>
            <a:lvl1pPr marL="0" indent="0">
              <a:spcBef>
                <a:spcPts val="1222"/>
              </a:spcBef>
              <a:buClr>
                <a:schemeClr val="tx1"/>
              </a:buClr>
              <a:buFont typeface="Wingdings" pitchFamily="2" charset="2"/>
              <a:buNone/>
              <a:defRPr sz="3594"/>
            </a:lvl1pPr>
            <a:lvl2pPr marL="0" indent="0">
              <a:buNone/>
              <a:defRPr sz="1998"/>
            </a:lvl2pPr>
            <a:lvl3pPr marL="231473" indent="0">
              <a:buNone/>
              <a:tabLst/>
              <a:defRPr sz="1998"/>
            </a:lvl3pPr>
            <a:lvl4pPr marL="459778" indent="0">
              <a:buNone/>
              <a:defRPr/>
            </a:lvl4pPr>
            <a:lvl5pPr marL="68491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80537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4"/>
            <a:ext cx="5486399" cy="2602609"/>
          </a:xfrm>
        </p:spPr>
        <p:txBody>
          <a:bodyPr wrap="square">
            <a:spAutoFit/>
          </a:bodyPr>
          <a:lstStyle>
            <a:lvl1pPr marL="0" indent="0">
              <a:spcBef>
                <a:spcPts val="1222"/>
              </a:spcBef>
              <a:buClr>
                <a:schemeClr val="tx1"/>
              </a:buClr>
              <a:buFont typeface="Wingdings" pitchFamily="2" charset="2"/>
              <a:buNone/>
              <a:defRPr sz="3594">
                <a:solidFill>
                  <a:srgbClr val="5C2D91"/>
                </a:solidFill>
              </a:defRPr>
            </a:lvl1pPr>
            <a:lvl2pPr marL="0" indent="0">
              <a:buNone/>
              <a:defRPr sz="1998"/>
            </a:lvl2pPr>
            <a:lvl3pPr marL="231473" indent="0">
              <a:buNone/>
              <a:tabLst/>
              <a:defRPr sz="1998"/>
            </a:lvl3pPr>
            <a:lvl4pPr marL="459778" indent="0">
              <a:buNone/>
              <a:defRPr/>
            </a:lvl4pPr>
            <a:lvl5pPr marL="68491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4"/>
            <a:ext cx="5486399" cy="2602609"/>
          </a:xfrm>
        </p:spPr>
        <p:txBody>
          <a:bodyPr wrap="square">
            <a:spAutoFit/>
          </a:bodyPr>
          <a:lstStyle>
            <a:lvl1pPr marL="0" indent="0">
              <a:spcBef>
                <a:spcPts val="1222"/>
              </a:spcBef>
              <a:buClr>
                <a:schemeClr val="tx1"/>
              </a:buClr>
              <a:buFont typeface="Wingdings" pitchFamily="2" charset="2"/>
              <a:buNone/>
              <a:defRPr sz="3594">
                <a:solidFill>
                  <a:srgbClr val="5C2D91"/>
                </a:solidFill>
              </a:defRPr>
            </a:lvl1pPr>
            <a:lvl2pPr marL="0" indent="0">
              <a:buNone/>
              <a:defRPr sz="1998"/>
            </a:lvl2pPr>
            <a:lvl3pPr marL="231473" indent="0">
              <a:buNone/>
              <a:tabLst/>
              <a:defRPr sz="1998"/>
            </a:lvl3pPr>
            <a:lvl4pPr marL="459778" indent="0">
              <a:buNone/>
              <a:defRPr/>
            </a:lvl4pPr>
            <a:lvl5pPr marL="68491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70628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0"/>
            <a:ext cx="5486399" cy="2670273"/>
          </a:xfrm>
        </p:spPr>
        <p:txBody>
          <a:bodyPr wrap="square">
            <a:spAutoFit/>
          </a:bodyPr>
          <a:lstStyle>
            <a:lvl1pPr marL="0" indent="0">
              <a:spcBef>
                <a:spcPts val="1222"/>
              </a:spcBef>
              <a:buClr>
                <a:schemeClr val="tx1"/>
              </a:buClr>
              <a:buFontTx/>
              <a:buNone/>
              <a:defRPr sz="3594"/>
            </a:lvl1pPr>
            <a:lvl2pPr marL="530477" indent="-232893">
              <a:defRPr sz="2397"/>
            </a:lvl2pPr>
            <a:lvl3pPr marL="698676" indent="-168200">
              <a:tabLst/>
              <a:defRPr sz="1998"/>
            </a:lvl3pPr>
            <a:lvl4pPr marL="879815" indent="-181138">
              <a:defRPr/>
            </a:lvl4pPr>
            <a:lvl5pPr marL="1048015" indent="-16820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0"/>
            <a:ext cx="5486399" cy="2670273"/>
          </a:xfrm>
        </p:spPr>
        <p:txBody>
          <a:bodyPr wrap="square">
            <a:spAutoFit/>
          </a:bodyPr>
          <a:lstStyle>
            <a:lvl1pPr marL="0" indent="0">
              <a:spcBef>
                <a:spcPts val="1222"/>
              </a:spcBef>
              <a:buClr>
                <a:schemeClr val="tx1"/>
              </a:buClr>
              <a:buFontTx/>
              <a:buNone/>
              <a:defRPr sz="3594"/>
            </a:lvl1pPr>
            <a:lvl2pPr marL="530477" indent="-232893">
              <a:defRPr sz="2397"/>
            </a:lvl2pPr>
            <a:lvl3pPr marL="698676" indent="-168200">
              <a:tabLst/>
              <a:defRPr sz="1998"/>
            </a:lvl3pPr>
            <a:lvl4pPr marL="879815" indent="-181138">
              <a:defRPr/>
            </a:lvl4pPr>
            <a:lvl5pPr marL="1048015" indent="-16820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27761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0"/>
            <a:ext cx="5486399" cy="2670273"/>
          </a:xfrm>
        </p:spPr>
        <p:txBody>
          <a:bodyPr wrap="square">
            <a:spAutoFit/>
          </a:bodyPr>
          <a:lstStyle>
            <a:lvl1pPr marL="0" indent="0">
              <a:spcBef>
                <a:spcPts val="1222"/>
              </a:spcBef>
              <a:buClr>
                <a:schemeClr val="tx2"/>
              </a:buClr>
              <a:buFontTx/>
              <a:buNone/>
              <a:defRPr sz="3594">
                <a:solidFill>
                  <a:srgbClr val="5C2D91"/>
                </a:solidFill>
              </a:defRPr>
            </a:lvl1pPr>
            <a:lvl2pPr marL="530477" indent="-232893">
              <a:defRPr sz="2397"/>
            </a:lvl2pPr>
            <a:lvl3pPr marL="698676" indent="-168200">
              <a:tabLst/>
              <a:defRPr sz="1998"/>
            </a:lvl3pPr>
            <a:lvl4pPr marL="879815" indent="-181138">
              <a:defRPr/>
            </a:lvl4pPr>
            <a:lvl5pPr marL="1048015" indent="-16820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0"/>
            <a:ext cx="5486399" cy="2670273"/>
          </a:xfrm>
        </p:spPr>
        <p:txBody>
          <a:bodyPr wrap="square">
            <a:spAutoFit/>
          </a:bodyPr>
          <a:lstStyle>
            <a:lvl1pPr marL="0" indent="0">
              <a:spcBef>
                <a:spcPts val="1222"/>
              </a:spcBef>
              <a:buClr>
                <a:schemeClr val="tx2"/>
              </a:buClr>
              <a:buFontTx/>
              <a:buNone/>
              <a:defRPr sz="3594">
                <a:solidFill>
                  <a:srgbClr val="5C2D91"/>
                </a:solidFill>
              </a:defRPr>
            </a:lvl1pPr>
            <a:lvl2pPr marL="530477" indent="-232893">
              <a:defRPr sz="2397"/>
            </a:lvl2pPr>
            <a:lvl3pPr marL="698676" indent="-168200">
              <a:tabLst/>
              <a:defRPr sz="1998"/>
            </a:lvl3pPr>
            <a:lvl4pPr marL="879815" indent="-181138">
              <a:defRPr/>
            </a:lvl4pPr>
            <a:lvl5pPr marL="1048015" indent="-16820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56845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4282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0" baseline="0"/>
            </a:lvl1pPr>
          </a:lstStyle>
          <a:p>
            <a:r>
              <a:rPr lang="en-US" dirty="0"/>
              <a:t>Click to edit Master title style</a:t>
            </a:r>
          </a:p>
        </p:txBody>
      </p:sp>
      <p:pic>
        <p:nvPicPr>
          <p:cNvPr id="3" name="Picture 2"/>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4" name="Picture 3"/>
          <p:cNvPicPr>
            <a:picLocks noChangeAspect="1"/>
          </p:cNvPicPr>
          <p:nvPr userDrawn="1"/>
        </p:nvPicPr>
        <p:blipFill>
          <a:blip r:embed="rId3"/>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12299967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992" baseline="0"/>
            </a:lvl1pPr>
          </a:lstStyle>
          <a:p>
            <a:r>
              <a:rPr lang="en-US" dirty="0"/>
              <a:t>Click to edit Master title style</a:t>
            </a:r>
          </a:p>
        </p:txBody>
      </p:sp>
      <p:pic>
        <p:nvPicPr>
          <p:cNvPr id="5" name="Picture 4"/>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6" name="Picture 5"/>
          <p:cNvPicPr>
            <a:picLocks noChangeAspect="1"/>
          </p:cNvPicPr>
          <p:nvPr userDrawn="1"/>
        </p:nvPicPr>
        <p:blipFill>
          <a:blip r:embed="rId3"/>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158496714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992" baseline="0"/>
            </a:lvl1pPr>
          </a:lstStyle>
          <a:p>
            <a:r>
              <a:rPr lang="en-US" dirty="0"/>
              <a:t>Click to edit Master title style</a:t>
            </a:r>
          </a:p>
        </p:txBody>
      </p:sp>
    </p:spTree>
    <p:extLst>
      <p:ext uri="{BB962C8B-B14F-4D97-AF65-F5344CB8AC3E}">
        <p14:creationId xmlns:p14="http://schemas.microsoft.com/office/powerpoint/2010/main" val="176030711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992"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0868923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10"/>
            <a:ext cx="10058399" cy="917575"/>
          </a:xfrm>
        </p:spPr>
        <p:txBody>
          <a:bodyPr/>
          <a:lstStyle>
            <a:lvl1pPr marL="233060" indent="-233060">
              <a:defRPr sz="599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5"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44277976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7"/>
            <a:ext cx="10058399" cy="917575"/>
          </a:xfrm>
        </p:spPr>
        <p:txBody>
          <a:bodyPr/>
          <a:lstStyle>
            <a:lvl1pPr marL="282208" indent="-282208">
              <a:tabLst>
                <a:tab pos="282208" algn="l"/>
              </a:tabLst>
              <a:defRPr sz="5992"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50"/>
            <a:ext cx="5486400" cy="1071123"/>
          </a:xfrm>
        </p:spPr>
        <p:txBody>
          <a:bodyPr/>
          <a:lstStyle>
            <a:lvl1pPr marL="0" indent="0">
              <a:spcBef>
                <a:spcPts val="0"/>
              </a:spcBef>
              <a:buNone/>
              <a:defRPr sz="319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9044784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6"/>
            <a:ext cx="11887200" cy="932789"/>
          </a:xfrm>
        </p:spPr>
        <p:txBody>
          <a:bodyPr/>
          <a:lstStyle>
            <a:lvl1pPr marL="0" indent="0">
              <a:buNone/>
              <a:defRPr sz="5393">
                <a:solidFill>
                  <a:srgbClr val="5C2D91"/>
                </a:solidFill>
              </a:defRPr>
            </a:lvl1pPr>
            <a:lvl2pPr marL="0" indent="0">
              <a:buFontTx/>
              <a:buNone/>
              <a:defRPr sz="1998"/>
            </a:lvl2pPr>
            <a:lvl3pPr marL="228304" indent="0">
              <a:buNone/>
              <a:defRPr/>
            </a:lvl3pPr>
            <a:lvl4pPr marL="456606" indent="0">
              <a:buNone/>
              <a:defRPr/>
            </a:lvl4pPr>
            <a:lvl5pPr marL="684910" indent="0">
              <a:buNone/>
              <a:defRPr/>
            </a:lvl5pPr>
          </a:lstStyle>
          <a:p>
            <a:pPr lvl="0"/>
            <a:r>
              <a:rPr lang="en-US" dirty="0"/>
              <a:t>Click to edit Master text styles</a:t>
            </a:r>
          </a:p>
        </p:txBody>
      </p:sp>
      <p:sp>
        <p:nvSpPr>
          <p:cNvPr id="4" name="Title 1"/>
          <p:cNvSpPr>
            <a:spLocks noGrp="1"/>
          </p:cNvSpPr>
          <p:nvPr>
            <p:ph type="title"/>
          </p:nvPr>
        </p:nvSpPr>
        <p:spPr>
          <a:xfrm>
            <a:off x="282576" y="1211266"/>
            <a:ext cx="11889564" cy="917575"/>
          </a:xfrm>
        </p:spPr>
        <p:txBody>
          <a:bodyPr/>
          <a:lstStyle>
            <a:lvl1pPr>
              <a:defRPr sz="7190" baseline="0">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1746085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0-50 Right Photo">
    <p:bg bwMode="auto">
      <p:bgPr>
        <a:solidFill>
          <a:srgbClr val="5C2D9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2" spc="-101"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5" y="4868868"/>
            <a:ext cx="5485039" cy="914399"/>
          </a:xfrm>
        </p:spPr>
        <p:txBody>
          <a:bodyPr tIns="109728" bIns="109728">
            <a:noAutofit/>
          </a:bodyPr>
          <a:lstStyle>
            <a:lvl1pPr marL="0" indent="0">
              <a:spcBef>
                <a:spcPts val="0"/>
              </a:spcBef>
              <a:buNone/>
              <a:defRPr sz="3195">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4" y="6182442"/>
            <a:ext cx="1552931" cy="332659"/>
          </a:xfrm>
          <a:prstGeom prst="rect">
            <a:avLst/>
          </a:prstGeom>
        </p:spPr>
      </p:pic>
      <p:sp>
        <p:nvSpPr>
          <p:cNvPr id="7" name="Picture Placeholder 4"/>
          <p:cNvSpPr>
            <a:spLocks noGrp="1"/>
          </p:cNvSpPr>
          <p:nvPr>
            <p:ph type="pic" sz="quarter" idx="10"/>
          </p:nvPr>
        </p:nvSpPr>
        <p:spPr bwMode="ltGray">
          <a:xfrm>
            <a:off x="6219825" y="1938"/>
            <a:ext cx="6216650" cy="6992587"/>
          </a:xfrm>
          <a:blipFill>
            <a:blip r:embed="rId3"/>
            <a:srcRect/>
            <a:stretch>
              <a:fillRect l="-1493" r="-59250"/>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31343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50-50 Right Phot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2859"/>
          </a:xfrm>
        </p:spPr>
        <p:txBody>
          <a:bodyPr>
            <a:spAutoFit/>
          </a:bodyPr>
          <a:lstStyle>
            <a:lvl1pPr>
              <a:defRPr sz="6592" baseline="0">
                <a:solidFill>
                  <a:schemeClr val="bg1">
                    <a:lumMod val="75000"/>
                  </a:schemeClr>
                </a:soli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rcRect/>
            <a:stretch>
              <a:fillRect l="-1493" r="-59250"/>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82420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47493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8850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9197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hoto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64837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hoto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00194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Photo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8424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510095"/>
          </a:xfrm>
          <a:prstGeom prst="rect">
            <a:avLst/>
          </a:prstGeom>
        </p:spPr>
        <p:txBody>
          <a:bodyPr/>
          <a:lstStyle>
            <a:lvl1pPr marL="290135" indent="-290135">
              <a:buClr>
                <a:schemeClr val="tx1"/>
              </a:buClr>
              <a:buSzPct val="90000"/>
              <a:buFont typeface="Wingdings" panose="05000000000000000000" pitchFamily="2" charset="2"/>
              <a:buChar char="§"/>
              <a:defRPr sz="359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58" indent="-280624">
              <a:buClr>
                <a:schemeClr val="tx1"/>
              </a:buClr>
              <a:buSzPct val="90000"/>
              <a:buFont typeface="Wingdings" panose="05000000000000000000" pitchFamily="2" charset="2"/>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894" indent="-290135">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198" indent="-228304">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00" indent="-228304">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8"/>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5"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429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510095"/>
          </a:xfrm>
          <a:prstGeom prst="rect">
            <a:avLst/>
          </a:prstGeom>
        </p:spPr>
        <p:txBody>
          <a:bodyPr/>
          <a:lstStyle>
            <a:lvl1pPr marL="290135" indent="-290135">
              <a:buClr>
                <a:schemeClr val="tx1"/>
              </a:buClr>
              <a:buSzPct val="90000"/>
              <a:buFont typeface="Wingdings" panose="05000000000000000000" pitchFamily="2" charset="2"/>
              <a:buChar char="§"/>
              <a:defRPr sz="359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58" indent="-280624">
              <a:buClr>
                <a:schemeClr val="tx1"/>
              </a:buClr>
              <a:buSzPct val="90000"/>
              <a:buFont typeface="Wingdings" panose="05000000000000000000" pitchFamily="2" charset="2"/>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894" indent="-290135">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198" indent="-228304">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00" indent="-228304">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327113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59" Type="http://schemas.openxmlformats.org/officeDocument/2006/relationships/image" Target="../media/image5.png"/><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slideLayout" Target="../slideLayouts/slideLayout89.xml"/><Relationship Id="rId54" Type="http://schemas.openxmlformats.org/officeDocument/2006/relationships/slideLayout" Target="../slideLayouts/slideLayout102.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slideLayout" Target="../slideLayouts/slideLayout101.xml"/><Relationship Id="rId58" Type="http://schemas.openxmlformats.org/officeDocument/2006/relationships/theme" Target="../theme/theme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slideLayout" Target="../slideLayouts/slideLayout105.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56" Type="http://schemas.openxmlformats.org/officeDocument/2006/relationships/slideLayout" Target="../slideLayouts/slideLayout104.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3"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image" Target="../media/image5.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theme" Target="../theme/theme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5.png"/><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18" r:id="rId24"/>
    <p:sldLayoutId id="2147484419" r:id="rId25"/>
    <p:sldLayoutId id="2147484420" r:id="rId26"/>
    <p:sldLayoutId id="214748442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 id="214748450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0"/>
            <a:ext cx="11887197" cy="229489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59"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1295898437"/>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371" r:id="rId30"/>
    <p:sldLayoutId id="2147484372" r:id="rId31"/>
    <p:sldLayoutId id="2147484373" r:id="rId32"/>
    <p:sldLayoutId id="2147484374" r:id="rId33"/>
    <p:sldLayoutId id="2147484375" r:id="rId34"/>
    <p:sldLayoutId id="2147484376" r:id="rId35"/>
    <p:sldLayoutId id="2147484377" r:id="rId36"/>
    <p:sldLayoutId id="2147484378" r:id="rId37"/>
    <p:sldLayoutId id="2147484379" r:id="rId38"/>
    <p:sldLayoutId id="2147484380" r:id="rId39"/>
    <p:sldLayoutId id="2147484381" r:id="rId40"/>
    <p:sldLayoutId id="2147484382" r:id="rId41"/>
    <p:sldLayoutId id="2147484383" r:id="rId42"/>
    <p:sldLayoutId id="2147484384" r:id="rId43"/>
    <p:sldLayoutId id="2147484385" r:id="rId44"/>
    <p:sldLayoutId id="2147484386" r:id="rId45"/>
    <p:sldLayoutId id="2147484387" r:id="rId46"/>
    <p:sldLayoutId id="2147484388" r:id="rId47"/>
    <p:sldLayoutId id="2147484389" r:id="rId48"/>
    <p:sldLayoutId id="2147484390" r:id="rId49"/>
    <p:sldLayoutId id="2147484391" r:id="rId50"/>
    <p:sldLayoutId id="2147484392" r:id="rId51"/>
    <p:sldLayoutId id="2147484393" r:id="rId52"/>
    <p:sldLayoutId id="2147484394" r:id="rId53"/>
    <p:sldLayoutId id="2147484395" r:id="rId54"/>
    <p:sldLayoutId id="2147484396" r:id="rId55"/>
    <p:sldLayoutId id="2147484397" r:id="rId56"/>
    <p:sldLayoutId id="2147484398" r:id="rId57"/>
  </p:sldLayoutIdLst>
  <p:transition>
    <p:fade/>
  </p:transition>
  <p:txStyles>
    <p:titleStyle>
      <a:lvl1pPr algn="l" defTabSz="931531" rtl="0" eaLnBrk="1" latinLnBrk="0" hangingPunct="1">
        <a:lnSpc>
          <a:spcPct val="90000"/>
        </a:lnSpc>
        <a:spcBef>
          <a:spcPct val="0"/>
        </a:spcBef>
        <a:buNone/>
        <a:defRPr lang="en-US" sz="53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531" rtl="0" eaLnBrk="1" fontAlgn="auto" latinLnBrk="0" hangingPunct="1">
        <a:lnSpc>
          <a:spcPct val="90000"/>
        </a:lnSpc>
        <a:spcBef>
          <a:spcPct val="20000"/>
        </a:spcBef>
        <a:spcAft>
          <a:spcPts val="0"/>
        </a:spcAft>
        <a:buClr>
          <a:schemeClr val="bg1"/>
        </a:buClr>
        <a:buSzPct val="100000"/>
        <a:buFontTx/>
        <a:buNone/>
        <a:tabLst/>
        <a:defRPr sz="3995" kern="1200" spc="0" baseline="0">
          <a:solidFill>
            <a:srgbClr val="5C2D91"/>
          </a:solidFill>
          <a:latin typeface="+mj-lt"/>
          <a:ea typeface="+mn-ea"/>
          <a:cs typeface="+mn-cs"/>
        </a:defRPr>
      </a:lvl1pPr>
      <a:lvl2pPr marL="583442" marR="0" indent="-240987" algn="l" defTabSz="931531"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97" kern="1200" spc="0" baseline="0">
          <a:solidFill>
            <a:srgbClr val="505050"/>
          </a:solidFill>
          <a:latin typeface="+mn-lt"/>
          <a:ea typeface="+mn-ea"/>
          <a:cs typeface="+mn-cs"/>
        </a:defRPr>
      </a:lvl2pPr>
      <a:lvl3pPr marL="799062" marR="0" indent="-228304" algn="l" defTabSz="931531"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97" kern="1200" spc="0" baseline="0">
          <a:solidFill>
            <a:srgbClr val="505050"/>
          </a:solidFill>
          <a:latin typeface="+mn-lt"/>
          <a:ea typeface="+mn-ea"/>
          <a:cs typeface="+mn-cs"/>
        </a:defRPr>
      </a:lvl3pPr>
      <a:lvl4pPr marL="1027365" marR="0" indent="-228304" algn="l" defTabSz="931531"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98" kern="1200" spc="0" baseline="0">
          <a:solidFill>
            <a:srgbClr val="505050"/>
          </a:solidFill>
          <a:latin typeface="+mn-lt"/>
          <a:ea typeface="+mn-ea"/>
          <a:cs typeface="+mn-cs"/>
        </a:defRPr>
      </a:lvl4pPr>
      <a:lvl5pPr marL="1255668" marR="0" indent="-228304" algn="l" defTabSz="931531"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98" kern="1200" spc="0" baseline="0">
          <a:solidFill>
            <a:srgbClr val="505050"/>
          </a:solidFill>
          <a:latin typeface="+mn-lt"/>
          <a:ea typeface="+mn-ea"/>
          <a:cs typeface="+mn-cs"/>
        </a:defRPr>
      </a:lvl5pPr>
      <a:lvl6pPr marL="2561710" indent="-232883" algn="l" defTabSz="931531"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76" indent="-232883" algn="l" defTabSz="931531"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43" indent="-232883" algn="l" defTabSz="931531"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10" indent="-232883" algn="l" defTabSz="931531"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1" rtl="0" eaLnBrk="1" latinLnBrk="0" hangingPunct="1">
        <a:defRPr sz="1798" kern="1200">
          <a:solidFill>
            <a:schemeClr val="tx1"/>
          </a:solidFill>
          <a:latin typeface="+mn-lt"/>
          <a:ea typeface="+mn-ea"/>
          <a:cs typeface="+mn-cs"/>
        </a:defRPr>
      </a:lvl1pPr>
      <a:lvl2pPr marL="465766" algn="l" defTabSz="931531" rtl="0" eaLnBrk="1" latinLnBrk="0" hangingPunct="1">
        <a:defRPr sz="1798" kern="1200">
          <a:solidFill>
            <a:schemeClr val="tx1"/>
          </a:solidFill>
          <a:latin typeface="+mn-lt"/>
          <a:ea typeface="+mn-ea"/>
          <a:cs typeface="+mn-cs"/>
        </a:defRPr>
      </a:lvl2pPr>
      <a:lvl3pPr marL="931531" algn="l" defTabSz="931531" rtl="0" eaLnBrk="1" latinLnBrk="0" hangingPunct="1">
        <a:defRPr sz="1798" kern="1200">
          <a:solidFill>
            <a:schemeClr val="tx1"/>
          </a:solidFill>
          <a:latin typeface="+mn-lt"/>
          <a:ea typeface="+mn-ea"/>
          <a:cs typeface="+mn-cs"/>
        </a:defRPr>
      </a:lvl3pPr>
      <a:lvl4pPr marL="1397298" algn="l" defTabSz="931531" rtl="0" eaLnBrk="1" latinLnBrk="0" hangingPunct="1">
        <a:defRPr sz="1798" kern="1200">
          <a:solidFill>
            <a:schemeClr val="tx1"/>
          </a:solidFill>
          <a:latin typeface="+mn-lt"/>
          <a:ea typeface="+mn-ea"/>
          <a:cs typeface="+mn-cs"/>
        </a:defRPr>
      </a:lvl4pPr>
      <a:lvl5pPr marL="1863064" algn="l" defTabSz="931531" rtl="0" eaLnBrk="1" latinLnBrk="0" hangingPunct="1">
        <a:defRPr sz="1798" kern="1200">
          <a:solidFill>
            <a:schemeClr val="tx1"/>
          </a:solidFill>
          <a:latin typeface="+mn-lt"/>
          <a:ea typeface="+mn-ea"/>
          <a:cs typeface="+mn-cs"/>
        </a:defRPr>
      </a:lvl5pPr>
      <a:lvl6pPr marL="2328829" algn="l" defTabSz="931531" rtl="0" eaLnBrk="1" latinLnBrk="0" hangingPunct="1">
        <a:defRPr sz="1798" kern="1200">
          <a:solidFill>
            <a:schemeClr val="tx1"/>
          </a:solidFill>
          <a:latin typeface="+mn-lt"/>
          <a:ea typeface="+mn-ea"/>
          <a:cs typeface="+mn-cs"/>
        </a:defRPr>
      </a:lvl6pPr>
      <a:lvl7pPr marL="2794593" algn="l" defTabSz="931531" rtl="0" eaLnBrk="1" latinLnBrk="0" hangingPunct="1">
        <a:defRPr sz="1798" kern="1200">
          <a:solidFill>
            <a:schemeClr val="tx1"/>
          </a:solidFill>
          <a:latin typeface="+mn-lt"/>
          <a:ea typeface="+mn-ea"/>
          <a:cs typeface="+mn-cs"/>
        </a:defRPr>
      </a:lvl7pPr>
      <a:lvl8pPr marL="3260360" algn="l" defTabSz="931531" rtl="0" eaLnBrk="1" latinLnBrk="0" hangingPunct="1">
        <a:defRPr sz="1798" kern="1200">
          <a:solidFill>
            <a:schemeClr val="tx1"/>
          </a:solidFill>
          <a:latin typeface="+mn-lt"/>
          <a:ea typeface="+mn-ea"/>
          <a:cs typeface="+mn-cs"/>
        </a:defRPr>
      </a:lvl8pPr>
      <a:lvl9pPr marL="3726126" algn="l" defTabSz="931531"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9"/>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7" cy="218604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val="0"/>
              </a:ext>
            </a:extLst>
          </a:blip>
          <a:stretch>
            <a:fillRect/>
          </a:stretch>
        </p:blipFill>
        <p:spPr>
          <a:xfrm rot="5400000">
            <a:off x="10532398" y="1944337"/>
            <a:ext cx="4298019" cy="409351"/>
          </a:xfrm>
          <a:prstGeom prst="rect">
            <a:avLst/>
          </a:prstGeom>
        </p:spPr>
      </p:pic>
    </p:spTree>
    <p:extLst>
      <p:ext uri="{BB962C8B-B14F-4D97-AF65-F5344CB8AC3E}">
        <p14:creationId xmlns:p14="http://schemas.microsoft.com/office/powerpoint/2010/main" val="3451793402"/>
      </p:ext>
    </p:extLst>
  </p:cSld>
  <p:clrMap bg1="dk1" tx1="lt1" bg2="dk2" tx2="lt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Lst>
  <p:transition>
    <p:fade/>
  </p:transition>
  <p:txStyles>
    <p:titleStyle>
      <a:lvl1pPr algn="l" defTabSz="912175" rtl="0" eaLnBrk="1" latinLnBrk="0" hangingPunct="1">
        <a:lnSpc>
          <a:spcPct val="90000"/>
        </a:lnSpc>
        <a:spcBef>
          <a:spcPct val="0"/>
        </a:spcBef>
        <a:buNone/>
        <a:defRPr lang="en-US" sz="5281"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2175" rtl="0" eaLnBrk="1" fontAlgn="auto" latinLnBrk="0" hangingPunct="1">
        <a:lnSpc>
          <a:spcPct val="90000"/>
        </a:lnSpc>
        <a:spcBef>
          <a:spcPct val="20000"/>
        </a:spcBef>
        <a:spcAft>
          <a:spcPts val="0"/>
        </a:spcAft>
        <a:buClr>
          <a:schemeClr val="bg1"/>
        </a:buClr>
        <a:buSzPct val="100000"/>
        <a:buFontTx/>
        <a:buNone/>
        <a:tabLst/>
        <a:defRPr sz="3912" kern="1200" spc="0" baseline="0">
          <a:solidFill>
            <a:srgbClr val="5C2D91"/>
          </a:solidFill>
          <a:latin typeface="+mj-lt"/>
          <a:ea typeface="+mn-ea"/>
          <a:cs typeface="+mn-cs"/>
        </a:defRPr>
      </a:lvl1pPr>
      <a:lvl2pPr marL="571319" marR="0" indent="-235979" algn="l" defTabSz="91217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47" kern="1200" spc="0" baseline="0">
          <a:solidFill>
            <a:srgbClr val="505050"/>
          </a:solidFill>
          <a:latin typeface="+mn-lt"/>
          <a:ea typeface="+mn-ea"/>
          <a:cs typeface="+mn-cs"/>
        </a:defRPr>
      </a:lvl2pPr>
      <a:lvl3pPr marL="782459" marR="0" indent="-223560" algn="l" defTabSz="91217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47" kern="1200" spc="0" baseline="0">
          <a:solidFill>
            <a:srgbClr val="505050"/>
          </a:solidFill>
          <a:latin typeface="+mn-lt"/>
          <a:ea typeface="+mn-ea"/>
          <a:cs typeface="+mn-cs"/>
        </a:defRPr>
      </a:lvl3pPr>
      <a:lvl4pPr marL="1006018" marR="0" indent="-223560" algn="l" defTabSz="91217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6" kern="1200" spc="0" baseline="0">
          <a:solidFill>
            <a:srgbClr val="505050"/>
          </a:solidFill>
          <a:latin typeface="+mn-lt"/>
          <a:ea typeface="+mn-ea"/>
          <a:cs typeface="+mn-cs"/>
        </a:defRPr>
      </a:lvl4pPr>
      <a:lvl5pPr marL="1229578" marR="0" indent="-223560" algn="l" defTabSz="91217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6" kern="1200" spc="0" baseline="0">
          <a:solidFill>
            <a:srgbClr val="505050"/>
          </a:solidFill>
          <a:latin typeface="+mn-lt"/>
          <a:ea typeface="+mn-ea"/>
          <a:cs typeface="+mn-cs"/>
        </a:defRPr>
      </a:lvl5pPr>
      <a:lvl6pPr marL="2508482" indent="-228045" algn="l" defTabSz="912175" rtl="0" eaLnBrk="1" latinLnBrk="0" hangingPunct="1">
        <a:spcBef>
          <a:spcPct val="20000"/>
        </a:spcBef>
        <a:buFont typeface="Arial" pitchFamily="34" charset="0"/>
        <a:buChar char="•"/>
        <a:defRPr sz="1956" kern="1200">
          <a:solidFill>
            <a:schemeClr val="tx1"/>
          </a:solidFill>
          <a:latin typeface="+mn-lt"/>
          <a:ea typeface="+mn-ea"/>
          <a:cs typeface="+mn-cs"/>
        </a:defRPr>
      </a:lvl6pPr>
      <a:lvl7pPr marL="2964571" indent="-228045" algn="l" defTabSz="912175" rtl="0" eaLnBrk="1" latinLnBrk="0" hangingPunct="1">
        <a:spcBef>
          <a:spcPct val="20000"/>
        </a:spcBef>
        <a:buFont typeface="Arial" pitchFamily="34" charset="0"/>
        <a:buChar char="•"/>
        <a:defRPr sz="1956" kern="1200">
          <a:solidFill>
            <a:schemeClr val="tx1"/>
          </a:solidFill>
          <a:latin typeface="+mn-lt"/>
          <a:ea typeface="+mn-ea"/>
          <a:cs typeface="+mn-cs"/>
        </a:defRPr>
      </a:lvl7pPr>
      <a:lvl8pPr marL="3420659" indent="-228045" algn="l" defTabSz="912175" rtl="0" eaLnBrk="1" latinLnBrk="0" hangingPunct="1">
        <a:spcBef>
          <a:spcPct val="20000"/>
        </a:spcBef>
        <a:buFont typeface="Arial" pitchFamily="34" charset="0"/>
        <a:buChar char="•"/>
        <a:defRPr sz="1956" kern="1200">
          <a:solidFill>
            <a:schemeClr val="tx1"/>
          </a:solidFill>
          <a:latin typeface="+mn-lt"/>
          <a:ea typeface="+mn-ea"/>
          <a:cs typeface="+mn-cs"/>
        </a:defRPr>
      </a:lvl8pPr>
      <a:lvl9pPr marL="3876748" indent="-228045" algn="l" defTabSz="912175" rtl="0" eaLnBrk="1" latinLnBrk="0" hangingPunct="1">
        <a:spcBef>
          <a:spcPct val="20000"/>
        </a:spcBef>
        <a:buFont typeface="Arial" pitchFamily="34" charset="0"/>
        <a:buChar char="•"/>
        <a:defRPr sz="1956" kern="1200">
          <a:solidFill>
            <a:schemeClr val="tx1"/>
          </a:solidFill>
          <a:latin typeface="+mn-lt"/>
          <a:ea typeface="+mn-ea"/>
          <a:cs typeface="+mn-cs"/>
        </a:defRPr>
      </a:lvl9pPr>
    </p:bodyStyle>
    <p:otherStyle>
      <a:defPPr>
        <a:defRPr lang="en-US"/>
      </a:defPPr>
      <a:lvl1pPr marL="0" algn="l" defTabSz="912175" rtl="0" eaLnBrk="1" latinLnBrk="0" hangingPunct="1">
        <a:defRPr sz="1760" kern="1200">
          <a:solidFill>
            <a:schemeClr val="tx1"/>
          </a:solidFill>
          <a:latin typeface="+mn-lt"/>
          <a:ea typeface="+mn-ea"/>
          <a:cs typeface="+mn-cs"/>
        </a:defRPr>
      </a:lvl1pPr>
      <a:lvl2pPr marL="456088" algn="l" defTabSz="912175" rtl="0" eaLnBrk="1" latinLnBrk="0" hangingPunct="1">
        <a:defRPr sz="1760" kern="1200">
          <a:solidFill>
            <a:schemeClr val="tx1"/>
          </a:solidFill>
          <a:latin typeface="+mn-lt"/>
          <a:ea typeface="+mn-ea"/>
          <a:cs typeface="+mn-cs"/>
        </a:defRPr>
      </a:lvl2pPr>
      <a:lvl3pPr marL="912175" algn="l" defTabSz="912175" rtl="0" eaLnBrk="1" latinLnBrk="0" hangingPunct="1">
        <a:defRPr sz="1760" kern="1200">
          <a:solidFill>
            <a:schemeClr val="tx1"/>
          </a:solidFill>
          <a:latin typeface="+mn-lt"/>
          <a:ea typeface="+mn-ea"/>
          <a:cs typeface="+mn-cs"/>
        </a:defRPr>
      </a:lvl3pPr>
      <a:lvl4pPr marL="1368264" algn="l" defTabSz="912175" rtl="0" eaLnBrk="1" latinLnBrk="0" hangingPunct="1">
        <a:defRPr sz="1760" kern="1200">
          <a:solidFill>
            <a:schemeClr val="tx1"/>
          </a:solidFill>
          <a:latin typeface="+mn-lt"/>
          <a:ea typeface="+mn-ea"/>
          <a:cs typeface="+mn-cs"/>
        </a:defRPr>
      </a:lvl4pPr>
      <a:lvl5pPr marL="1824352" algn="l" defTabSz="912175" rtl="0" eaLnBrk="1" latinLnBrk="0" hangingPunct="1">
        <a:defRPr sz="1760" kern="1200">
          <a:solidFill>
            <a:schemeClr val="tx1"/>
          </a:solidFill>
          <a:latin typeface="+mn-lt"/>
          <a:ea typeface="+mn-ea"/>
          <a:cs typeface="+mn-cs"/>
        </a:defRPr>
      </a:lvl5pPr>
      <a:lvl6pPr marL="2280440" algn="l" defTabSz="912175" rtl="0" eaLnBrk="1" latinLnBrk="0" hangingPunct="1">
        <a:defRPr sz="1760" kern="1200">
          <a:solidFill>
            <a:schemeClr val="tx1"/>
          </a:solidFill>
          <a:latin typeface="+mn-lt"/>
          <a:ea typeface="+mn-ea"/>
          <a:cs typeface="+mn-cs"/>
        </a:defRPr>
      </a:lvl6pPr>
      <a:lvl7pPr marL="2736526" algn="l" defTabSz="912175" rtl="0" eaLnBrk="1" latinLnBrk="0" hangingPunct="1">
        <a:defRPr sz="1760" kern="1200">
          <a:solidFill>
            <a:schemeClr val="tx1"/>
          </a:solidFill>
          <a:latin typeface="+mn-lt"/>
          <a:ea typeface="+mn-ea"/>
          <a:cs typeface="+mn-cs"/>
        </a:defRPr>
      </a:lvl7pPr>
      <a:lvl8pPr marL="3192615" algn="l" defTabSz="912175" rtl="0" eaLnBrk="1" latinLnBrk="0" hangingPunct="1">
        <a:defRPr sz="1760" kern="1200">
          <a:solidFill>
            <a:schemeClr val="tx1"/>
          </a:solidFill>
          <a:latin typeface="+mn-lt"/>
          <a:ea typeface="+mn-ea"/>
          <a:cs typeface="+mn-cs"/>
        </a:defRPr>
      </a:lvl8pPr>
      <a:lvl9pPr marL="3648703" algn="l" defTabSz="912175" rtl="0" eaLnBrk="1" latinLnBrk="0" hangingPunct="1">
        <a:defRPr sz="17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61">
          <p15:clr>
            <a:srgbClr val="5ACBF0"/>
          </p15:clr>
        </p15:guide>
        <p15:guide id="4" orient="horz" pos="4298">
          <p15:clr>
            <a:srgbClr val="5ACBF0"/>
          </p15:clr>
        </p15:guide>
        <p15:guide id="5" pos="764">
          <p15:clr>
            <a:srgbClr val="5ACBF0"/>
          </p15:clr>
        </p15:guide>
        <p15:guide id="6" pos="1352">
          <p15:clr>
            <a:srgbClr val="5ACBF0"/>
          </p15:clr>
        </p15:guide>
        <p15:guide id="7" pos="1939">
          <p15:clr>
            <a:srgbClr val="5ACBF0"/>
          </p15:clr>
        </p15:guide>
        <p15:guide id="8" pos="2527">
          <p15:clr>
            <a:srgbClr val="5ACBF0"/>
          </p15:clr>
        </p15:guide>
        <p15:guide id="9" pos="3114">
          <p15:clr>
            <a:srgbClr val="5ACBF0"/>
          </p15:clr>
        </p15:guide>
        <p15:guide id="10" pos="3703">
          <p15:clr>
            <a:srgbClr val="5ACBF0"/>
          </p15:clr>
        </p15:guide>
        <p15:guide id="11" pos="4288">
          <p15:clr>
            <a:srgbClr val="5ACBF0"/>
          </p15:clr>
        </p15:guide>
        <p15:guide id="12" pos="4877">
          <p15:clr>
            <a:srgbClr val="5ACBF0"/>
          </p15:clr>
        </p15:guide>
        <p15:guide id="13" pos="5464">
          <p15:clr>
            <a:srgbClr val="5ACBF0"/>
          </p15:clr>
        </p15:guide>
        <p15:guide id="14" pos="6052">
          <p15:clr>
            <a:srgbClr val="5ACBF0"/>
          </p15:clr>
        </p15:guide>
        <p15:guide id="15" pos="6640">
          <p15:clr>
            <a:srgbClr val="5ACBF0"/>
          </p15:clr>
        </p15:guide>
        <p15:guide id="16" pos="7227">
          <p15:clr>
            <a:srgbClr val="5ACBF0"/>
          </p15:clr>
        </p15:guide>
        <p15:guide id="17" orient="horz" pos="777">
          <p15:clr>
            <a:srgbClr val="5ACBF0"/>
          </p15:clr>
        </p15:guide>
        <p15:guide id="18" orient="horz" pos="1365">
          <p15:clr>
            <a:srgbClr val="5ACBF0"/>
          </p15:clr>
        </p15:guide>
        <p15:guide id="19" orient="horz" pos="1951">
          <p15:clr>
            <a:srgbClr val="5ACBF0"/>
          </p15:clr>
        </p15:guide>
        <p15:guide id="20" orient="horz" pos="2538">
          <p15:clr>
            <a:srgbClr val="5ACBF0"/>
          </p15:clr>
        </p15:guide>
        <p15:guide id="21" orient="horz" pos="3124">
          <p15:clr>
            <a:srgbClr val="5ACBF0"/>
          </p15:clr>
        </p15:guide>
        <p15:guide id="22" orient="horz" pos="3711">
          <p15:clr>
            <a:srgbClr val="5ACBF0"/>
          </p15:clr>
        </p15:guide>
        <p15:guide id="23" pos="294">
          <p15:clr>
            <a:srgbClr val="C35EA4"/>
          </p15:clr>
        </p15:guide>
        <p15:guide id="24" pos="7541">
          <p15:clr>
            <a:srgbClr val="C35EA4"/>
          </p15:clr>
        </p15:guide>
        <p15:guide id="25" orient="horz" pos="308">
          <p15:clr>
            <a:srgbClr val="C35EA4"/>
          </p15:clr>
        </p15:guide>
        <p15:guide id="26" orient="horz" pos="418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2"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215123651"/>
      </p:ext>
    </p:extLst>
  </p:cSld>
  <p:clrMap bg1="dk1" tx1="lt1" bg2="dk2" tx2="lt2" accent1="accent1" accent2="accent2" accent3="accent3" accent4="accent4" accent5="accent5" accent6="accent6" hlink="hlink" folHlink="folHlink"/>
  <p:sldLayoutIdLst>
    <p:sldLayoutId id="2147484423" r:id="rId1"/>
    <p:sldLayoutId id="2147484424" r:id="rId2"/>
    <p:sldLayoutId id="2147484425" r:id="rId3"/>
    <p:sldLayoutId id="2147484426" r:id="rId4"/>
    <p:sldLayoutId id="2147484427" r:id="rId5"/>
    <p:sldLayoutId id="2147484428" r:id="rId6"/>
    <p:sldLayoutId id="2147484429" r:id="rId7"/>
    <p:sldLayoutId id="2147484430" r:id="rId8"/>
    <p:sldLayoutId id="2147484431" r:id="rId9"/>
    <p:sldLayoutId id="2147484432" r:id="rId10"/>
    <p:sldLayoutId id="2147484433" r:id="rId11"/>
    <p:sldLayoutId id="2147484434" r:id="rId12"/>
    <p:sldLayoutId id="2147484435" r:id="rId13"/>
    <p:sldLayoutId id="2147484436" r:id="rId14"/>
    <p:sldLayoutId id="2147484437" r:id="rId15"/>
    <p:sldLayoutId id="2147484438" r:id="rId16"/>
    <p:sldLayoutId id="2147484439" r:id="rId17"/>
    <p:sldLayoutId id="2147484440" r:id="rId18"/>
    <p:sldLayoutId id="2147484441" r:id="rId19"/>
    <p:sldLayoutId id="2147484442" r:id="rId20"/>
    <p:sldLayoutId id="2147484443" r:id="rId21"/>
    <p:sldLayoutId id="2147484444" r:id="rId22"/>
    <p:sldLayoutId id="2147484445" r:id="rId23"/>
    <p:sldLayoutId id="2147484446" r:id="rId24"/>
    <p:sldLayoutId id="2147484447" r:id="rId25"/>
    <p:sldLayoutId id="2147484448" r:id="rId26"/>
    <p:sldLayoutId id="2147484449" r:id="rId27"/>
    <p:sldLayoutId id="2147484450" r:id="rId28"/>
    <p:sldLayoutId id="2147484451" r:id="rId29"/>
    <p:sldLayoutId id="2147484452" r:id="rId30"/>
    <p:sldLayoutId id="2147484453" r:id="rId31"/>
    <p:sldLayoutId id="2147484454" r:id="rId32"/>
    <p:sldLayoutId id="2147484455" r:id="rId33"/>
    <p:sldLayoutId id="2147484456" r:id="rId34"/>
    <p:sldLayoutId id="2147484457" r:id="rId35"/>
    <p:sldLayoutId id="2147484458" r:id="rId36"/>
    <p:sldLayoutId id="2147484459" r:id="rId37"/>
    <p:sldLayoutId id="2147484460" r:id="rId38"/>
    <p:sldLayoutId id="2147484501" r:id="rId39"/>
    <p:sldLayoutId id="2147484502" r:id="rId40"/>
  </p:sldLayoutIdLst>
  <p:transition>
    <p:fade/>
  </p:transition>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60.xml"/><Relationship Id="rId5" Type="http://schemas.openxmlformats.org/officeDocument/2006/relationships/image" Target="../media/image50.tiff"/><Relationship Id="rId4" Type="http://schemas.openxmlformats.org/officeDocument/2006/relationships/image" Target="../media/image49.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1.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61.xml"/></Relationships>
</file>

<file path=ppt/slides/_rels/slide1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4.xml"/><Relationship Id="rId1" Type="http://schemas.openxmlformats.org/officeDocument/2006/relationships/slideLayout" Target="../slideLayouts/slideLayout151.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37.xml"/><Relationship Id="rId4" Type="http://schemas.openxmlformats.org/officeDocument/2006/relationships/hyperlink" Target="file:///C:\Users\gubert\Source\Demos\VS2015\VS2015WhatsNew"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39.xml"/><Relationship Id="rId5" Type="http://schemas.openxmlformats.org/officeDocument/2006/relationships/hyperlink" Target="file:///C:\Users\gubert\Source\Demos\VS2015\VS2015WhatsNew\InteractiveWindow" TargetMode="Externa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37.xml"/><Relationship Id="rId5" Type="http://schemas.openxmlformats.org/officeDocument/2006/relationships/hyperlink" Target="file:///C:\Users\gubert\Source\Samples\UWA\Microsoft-UWPQuickStart-c7649f2\src" TargetMode="Externa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37.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gif"/><Relationship Id="rId1" Type="http://schemas.openxmlformats.org/officeDocument/2006/relationships/slideLayout" Target="../slideLayouts/slideLayout14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3.xml"/><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7.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37.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139.xml"/><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62.xml"/><Relationship Id="rId5" Type="http://schemas.openxmlformats.org/officeDocument/2006/relationships/image" Target="../media/image88.png"/><Relationship Id="rId4" Type="http://schemas.openxmlformats.org/officeDocument/2006/relationships/image" Target="../media/image8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162.xml"/><Relationship Id="rId5" Type="http://schemas.openxmlformats.org/officeDocument/2006/relationships/image" Target="../media/image88.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62.xml"/><Relationship Id="rId5" Type="http://schemas.openxmlformats.org/officeDocument/2006/relationships/image" Target="../media/image88.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2.xml"/><Relationship Id="rId5" Type="http://schemas.openxmlformats.org/officeDocument/2006/relationships/image" Target="../media/image88.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7.jpg"/><Relationship Id="rId1" Type="http://schemas.openxmlformats.org/officeDocument/2006/relationships/slideLayout" Target="../slideLayouts/slideLayout162.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9.png"/><Relationship Id="rId1" Type="http://schemas.openxmlformats.org/officeDocument/2006/relationships/slideLayout" Target="../slideLayouts/slideLayout162.xm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11.jpg"/><Relationship Id="rId1" Type="http://schemas.openxmlformats.org/officeDocument/2006/relationships/slideLayout" Target="../slideLayouts/slideLayout16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2.xml"/><Relationship Id="rId5" Type="http://schemas.openxmlformats.org/officeDocument/2006/relationships/image" Target="../media/image114.jpe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15.PNG"/><Relationship Id="rId1" Type="http://schemas.openxmlformats.org/officeDocument/2006/relationships/slideLayout" Target="../slideLayouts/slideLayout16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16.png"/><Relationship Id="rId1" Type="http://schemas.openxmlformats.org/officeDocument/2006/relationships/slideLayout" Target="../slideLayouts/slideLayout16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2.xm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29.png"/><Relationship Id="rId1" Type="http://schemas.openxmlformats.org/officeDocument/2006/relationships/slideLayout" Target="../slideLayouts/slideLayout162.xml"/></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34.png"/><Relationship Id="rId2" Type="http://schemas.openxmlformats.org/officeDocument/2006/relationships/image" Target="../media/image130.png"/><Relationship Id="rId1" Type="http://schemas.openxmlformats.org/officeDocument/2006/relationships/slideLayout" Target="../slideLayouts/slideLayout16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3.xml"/><Relationship Id="rId1" Type="http://schemas.openxmlformats.org/officeDocument/2006/relationships/slideLayout" Target="../slideLayouts/slideLayout31.xml"/><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4.xml"/><Relationship Id="rId1" Type="http://schemas.openxmlformats.org/officeDocument/2006/relationships/slideLayout" Target="../slideLayouts/slideLayout31.xml"/><Relationship Id="rId4" Type="http://schemas.openxmlformats.org/officeDocument/2006/relationships/image" Target="../media/image13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46.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21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795412" y="5554662"/>
            <a:ext cx="6416041" cy="1202208"/>
            <a:chOff x="3438891" y="2834006"/>
            <a:chExt cx="5979747" cy="1120457"/>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891" y="2834006"/>
              <a:ext cx="2671435" cy="1120457"/>
            </a:xfrm>
            <a:prstGeom prst="rect">
              <a:avLst/>
            </a:prstGeom>
          </p:spPr>
        </p:pic>
        <p:pic>
          <p:nvPicPr>
            <p:cNvPr id="7" name="Picture 6"/>
            <p:cNvPicPr>
              <a:picLocks noChangeAspect="1"/>
            </p:cNvPicPr>
            <p:nvPr/>
          </p:nvPicPr>
          <p:blipFill>
            <a:blip r:embed="rId4"/>
            <a:stretch>
              <a:fillRect/>
            </a:stretch>
          </p:blipFill>
          <p:spPr>
            <a:xfrm>
              <a:off x="6044932" y="2910207"/>
              <a:ext cx="3373706" cy="944880"/>
            </a:xfrm>
            <a:prstGeom prst="rect">
              <a:avLst/>
            </a:prstGeom>
          </p:spPr>
        </p:pic>
      </p:grpSp>
      <p:pic>
        <p:nvPicPr>
          <p:cNvPr id="5" name="Picture 4"/>
          <p:cNvPicPr>
            <a:picLocks noChangeAspect="1"/>
          </p:cNvPicPr>
          <p:nvPr/>
        </p:nvPicPr>
        <p:blipFill>
          <a:blip r:embed="rId5"/>
          <a:stretch>
            <a:fillRect/>
          </a:stretch>
        </p:blipFill>
        <p:spPr>
          <a:xfrm>
            <a:off x="4084637" y="330735"/>
            <a:ext cx="7837592" cy="5039434"/>
          </a:xfrm>
          <a:prstGeom prst="rect">
            <a:avLst/>
          </a:prstGeom>
        </p:spPr>
      </p:pic>
    </p:spTree>
    <p:extLst>
      <p:ext uri="{BB962C8B-B14F-4D97-AF65-F5344CB8AC3E}">
        <p14:creationId xmlns:p14="http://schemas.microsoft.com/office/powerpoint/2010/main" val="29085477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0" y="1744662"/>
            <a:ext cx="4999037" cy="3743994"/>
            <a:chOff x="4694237" y="601662"/>
            <a:chExt cx="4999037" cy="3743994"/>
          </a:xfrm>
        </p:grpSpPr>
        <p:sp>
          <p:nvSpPr>
            <p:cNvPr id="10" name="Rectangle 9"/>
            <p:cNvSpPr/>
            <p:nvPr/>
          </p:nvSpPr>
          <p:spPr bwMode="auto">
            <a:xfrm>
              <a:off x="4694237" y="601662"/>
              <a:ext cx="4999037" cy="3743994"/>
            </a:xfrm>
            <a:prstGeom prst="rect">
              <a:avLst/>
            </a:prstGeom>
            <a:solidFill>
              <a:srgbClr val="5B88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5898355" y="1459535"/>
              <a:ext cx="2590800" cy="2332946"/>
            </a:xfrm>
            <a:prstGeom prst="rect">
              <a:avLst/>
            </a:prstGeom>
            <a:noFill/>
          </p:spPr>
          <p:txBody>
            <a:bodyPr wrap="square" lIns="182880" tIns="146304" rIns="182880" bIns="146304" rtlCol="1">
              <a:spAutoFit/>
            </a:bodyPr>
            <a:lstStyle/>
            <a:p>
              <a:pPr algn="ctr">
                <a:lnSpc>
                  <a:spcPct val="90000"/>
                </a:lnSpc>
                <a:spcAft>
                  <a:spcPts val="600"/>
                </a:spcAft>
              </a:pPr>
              <a:r>
                <a:rPr lang="en-US" sz="8800" dirty="0">
                  <a:gradFill>
                    <a:gsLst>
                      <a:gs pos="2917">
                        <a:schemeClr val="tx1"/>
                      </a:gs>
                      <a:gs pos="30000">
                        <a:schemeClr val="tx1"/>
                      </a:gs>
                    </a:gsLst>
                    <a:lin ang="5400000" scaled="0"/>
                  </a:gradFill>
                </a:rPr>
                <a:t>41%</a:t>
              </a:r>
            </a:p>
            <a:p>
              <a:pPr algn="ctr">
                <a:lnSpc>
                  <a:spcPct val="90000"/>
                </a:lnSpc>
                <a:spcAft>
                  <a:spcPts val="600"/>
                </a:spcAft>
              </a:pPr>
              <a:r>
                <a:rPr lang="en-US" sz="2400" dirty="0">
                  <a:gradFill>
                    <a:gsLst>
                      <a:gs pos="2917">
                        <a:schemeClr val="tx1"/>
                      </a:gs>
                      <a:gs pos="30000">
                        <a:schemeClr val="tx1"/>
                      </a:gs>
                    </a:gsLst>
                    <a:lin ang="5400000" scaled="0"/>
                  </a:gradFill>
                </a:rPr>
                <a:t>of Enterprises</a:t>
              </a:r>
            </a:p>
            <a:p>
              <a:pPr algn="ctr">
                <a:lnSpc>
                  <a:spcPct val="90000"/>
                </a:lnSpc>
                <a:spcAft>
                  <a:spcPts val="600"/>
                </a:spcAft>
              </a:pPr>
              <a:r>
                <a:rPr lang="en-US" sz="2400" dirty="0">
                  <a:gradFill>
                    <a:gsLst>
                      <a:gs pos="2917">
                        <a:schemeClr val="tx1"/>
                      </a:gs>
                      <a:gs pos="30000">
                        <a:schemeClr val="tx1"/>
                      </a:gs>
                    </a:gsLst>
                    <a:lin ang="5400000" scaled="0"/>
                  </a:gradFill>
                </a:rPr>
                <a:t>Choose Native</a:t>
              </a:r>
              <a:endParaRPr lang="he-IL" sz="2400" dirty="0" err="1">
                <a:gradFill>
                  <a:gsLst>
                    <a:gs pos="2917">
                      <a:schemeClr val="tx1"/>
                    </a:gs>
                    <a:gs pos="30000">
                      <a:schemeClr val="tx1"/>
                    </a:gs>
                  </a:gsLst>
                  <a:lin ang="5400000" scaled="0"/>
                </a:gradFill>
              </a:endParaRPr>
            </a:p>
          </p:txBody>
        </p:sp>
      </p:grpSp>
      <p:grpSp>
        <p:nvGrpSpPr>
          <p:cNvPr id="17" name="Group 16"/>
          <p:cNvGrpSpPr/>
          <p:nvPr/>
        </p:nvGrpSpPr>
        <p:grpSpPr>
          <a:xfrm>
            <a:off x="4999036" y="1744662"/>
            <a:ext cx="7623373" cy="3743994"/>
            <a:chOff x="1183480" y="1744662"/>
            <a:chExt cx="7623373" cy="3743994"/>
          </a:xfrm>
        </p:grpSpPr>
        <p:grpSp>
          <p:nvGrpSpPr>
            <p:cNvPr id="15" name="Group 14"/>
            <p:cNvGrpSpPr/>
            <p:nvPr/>
          </p:nvGrpSpPr>
          <p:grpSpPr>
            <a:xfrm>
              <a:off x="1183480" y="1744662"/>
              <a:ext cx="7437437" cy="3743994"/>
              <a:chOff x="1183480" y="1744662"/>
              <a:chExt cx="7437437" cy="3743994"/>
            </a:xfrm>
          </p:grpSpPr>
          <p:sp>
            <p:nvSpPr>
              <p:cNvPr id="11" name="Rectangle 10"/>
              <p:cNvSpPr/>
              <p:nvPr/>
            </p:nvSpPr>
            <p:spPr bwMode="auto">
              <a:xfrm>
                <a:off x="1183480" y="1744662"/>
                <a:ext cx="7437437" cy="3743994"/>
              </a:xfrm>
              <a:prstGeom prst="rect">
                <a:avLst/>
              </a:prstGeom>
              <a:gradFill flip="none" rotWithShape="1">
                <a:gsLst>
                  <a:gs pos="0">
                    <a:srgbClr val="2EB5B5"/>
                  </a:gs>
                  <a:gs pos="100000">
                    <a:srgbClr val="04AFCF"/>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031380" y="2859528"/>
                <a:ext cx="2794398" cy="1514261"/>
              </a:xfrm>
              <a:prstGeom prst="rect">
                <a:avLst/>
              </a:prstGeom>
              <a:noFill/>
            </p:spPr>
            <p:txBody>
              <a:bodyPr wrap="square" lIns="182880" tIns="146304" rIns="182880" bIns="146304" rtlCol="1">
                <a:spAutoFit/>
              </a:bodyPr>
              <a:lstStyle/>
              <a:p>
                <a:pPr algn="ctr">
                  <a:lnSpc>
                    <a:spcPct val="90000"/>
                  </a:lnSpc>
                  <a:spcAft>
                    <a:spcPts val="600"/>
                  </a:spcAft>
                </a:pPr>
                <a:r>
                  <a:rPr lang="en-US" sz="8800" dirty="0">
                    <a:gradFill>
                      <a:gsLst>
                        <a:gs pos="2917">
                          <a:schemeClr val="tx1"/>
                        </a:gs>
                        <a:gs pos="30000">
                          <a:schemeClr val="tx1"/>
                        </a:gs>
                      </a:gsLst>
                      <a:lin ang="5400000" scaled="0"/>
                    </a:gradFill>
                  </a:rPr>
                  <a:t>2014</a:t>
                </a:r>
                <a:endParaRPr lang="he-IL" sz="2400" dirty="0" err="1">
                  <a:gradFill>
                    <a:gsLst>
                      <a:gs pos="2917">
                        <a:schemeClr val="tx1"/>
                      </a:gs>
                      <a:gs pos="30000">
                        <a:schemeClr val="tx1"/>
                      </a:gs>
                    </a:gsLst>
                    <a:lin ang="5400000" scaled="0"/>
                  </a:gradFill>
                </a:endParaRPr>
              </a:p>
            </p:txBody>
          </p:sp>
        </p:grpSp>
        <p:sp>
          <p:nvSpPr>
            <p:cNvPr id="16" name="TextBox 15"/>
            <p:cNvSpPr txBox="1"/>
            <p:nvPr/>
          </p:nvSpPr>
          <p:spPr>
            <a:xfrm>
              <a:off x="7130453" y="4746491"/>
              <a:ext cx="1676400" cy="627864"/>
            </a:xfrm>
            <a:prstGeom prst="rect">
              <a:avLst/>
            </a:prstGeom>
            <a:noFill/>
          </p:spPr>
          <p:txBody>
            <a:bodyPr wrap="square" lIns="182880" tIns="146304" rIns="182880" bIns="146304" rtlCol="1">
              <a:spAutoFit/>
            </a:bodyPr>
            <a:lstStyle/>
            <a:p>
              <a:pPr>
                <a:lnSpc>
                  <a:spcPct val="90000"/>
                </a:lnSpc>
                <a:spcAft>
                  <a:spcPts val="600"/>
                </a:spcAft>
              </a:pPr>
              <a:r>
                <a:rPr lang="en-US" sz="2400" dirty="0">
                  <a:gradFill>
                    <a:gsLst>
                      <a:gs pos="2917">
                        <a:schemeClr val="tx1"/>
                      </a:gs>
                      <a:gs pos="30000">
                        <a:schemeClr val="tx1"/>
                      </a:gs>
                    </a:gsLst>
                    <a:lin ang="5400000" scaled="0"/>
                  </a:gradFill>
                </a:rPr>
                <a:t>Gartner.</a:t>
              </a:r>
              <a:endParaRPr lang="he-IL" sz="24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737940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999036" y="1744662"/>
            <a:ext cx="7623373" cy="3743994"/>
            <a:chOff x="1183480" y="1744662"/>
            <a:chExt cx="7623373" cy="3743994"/>
          </a:xfrm>
        </p:grpSpPr>
        <p:grpSp>
          <p:nvGrpSpPr>
            <p:cNvPr id="15" name="Group 14"/>
            <p:cNvGrpSpPr/>
            <p:nvPr/>
          </p:nvGrpSpPr>
          <p:grpSpPr>
            <a:xfrm>
              <a:off x="1183480" y="1744662"/>
              <a:ext cx="7437437" cy="3743994"/>
              <a:chOff x="1183480" y="1744662"/>
              <a:chExt cx="7437437" cy="3743994"/>
            </a:xfrm>
          </p:grpSpPr>
          <p:sp>
            <p:nvSpPr>
              <p:cNvPr id="11" name="Rectangle 10"/>
              <p:cNvSpPr/>
              <p:nvPr/>
            </p:nvSpPr>
            <p:spPr bwMode="auto">
              <a:xfrm>
                <a:off x="1183480" y="1744662"/>
                <a:ext cx="7437437" cy="3743994"/>
              </a:xfrm>
              <a:prstGeom prst="rect">
                <a:avLst/>
              </a:prstGeom>
              <a:gradFill flip="none" rotWithShape="1">
                <a:gsLst>
                  <a:gs pos="0">
                    <a:srgbClr val="2EB5B5"/>
                  </a:gs>
                  <a:gs pos="100000">
                    <a:srgbClr val="04AFCF"/>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031380" y="2859528"/>
                <a:ext cx="2794398" cy="1514261"/>
              </a:xfrm>
              <a:prstGeom prst="rect">
                <a:avLst/>
              </a:prstGeom>
              <a:noFill/>
            </p:spPr>
            <p:txBody>
              <a:bodyPr wrap="square" lIns="182880" tIns="146304" rIns="182880" bIns="146304" rtlCol="1">
                <a:spAutoFit/>
              </a:bodyPr>
              <a:lstStyle/>
              <a:p>
                <a:pPr algn="ctr">
                  <a:lnSpc>
                    <a:spcPct val="90000"/>
                  </a:lnSpc>
                  <a:spcAft>
                    <a:spcPts val="600"/>
                  </a:spcAft>
                </a:pPr>
                <a:r>
                  <a:rPr lang="en-US" sz="8800" dirty="0">
                    <a:gradFill>
                      <a:gsLst>
                        <a:gs pos="2917">
                          <a:schemeClr val="tx1"/>
                        </a:gs>
                        <a:gs pos="30000">
                          <a:schemeClr val="tx1"/>
                        </a:gs>
                      </a:gsLst>
                      <a:lin ang="5400000" scaled="0"/>
                    </a:gradFill>
                  </a:rPr>
                  <a:t>2015</a:t>
                </a:r>
                <a:endParaRPr lang="he-IL" sz="2400" dirty="0" err="1">
                  <a:gradFill>
                    <a:gsLst>
                      <a:gs pos="2917">
                        <a:schemeClr val="tx1"/>
                      </a:gs>
                      <a:gs pos="30000">
                        <a:schemeClr val="tx1"/>
                      </a:gs>
                    </a:gsLst>
                    <a:lin ang="5400000" scaled="0"/>
                  </a:gradFill>
                </a:endParaRPr>
              </a:p>
            </p:txBody>
          </p:sp>
        </p:grpSp>
        <p:sp>
          <p:nvSpPr>
            <p:cNvPr id="16" name="TextBox 15"/>
            <p:cNvSpPr txBox="1"/>
            <p:nvPr/>
          </p:nvSpPr>
          <p:spPr>
            <a:xfrm>
              <a:off x="7130453" y="4746491"/>
              <a:ext cx="1676400" cy="627864"/>
            </a:xfrm>
            <a:prstGeom prst="rect">
              <a:avLst/>
            </a:prstGeom>
            <a:noFill/>
          </p:spPr>
          <p:txBody>
            <a:bodyPr wrap="square" lIns="182880" tIns="146304" rIns="182880" bIns="146304" rtlCol="1">
              <a:spAutoFit/>
            </a:bodyPr>
            <a:lstStyle/>
            <a:p>
              <a:pPr>
                <a:lnSpc>
                  <a:spcPct val="90000"/>
                </a:lnSpc>
                <a:spcAft>
                  <a:spcPts val="600"/>
                </a:spcAft>
              </a:pPr>
              <a:r>
                <a:rPr lang="en-US" sz="2400" dirty="0">
                  <a:gradFill>
                    <a:gsLst>
                      <a:gs pos="2917">
                        <a:schemeClr val="tx1"/>
                      </a:gs>
                      <a:gs pos="30000">
                        <a:schemeClr val="tx1"/>
                      </a:gs>
                    </a:gsLst>
                    <a:lin ang="5400000" scaled="0"/>
                  </a:gradFill>
                </a:rPr>
                <a:t>Gartner.</a:t>
              </a:r>
              <a:endParaRPr lang="he-IL" sz="2400" dirty="0" err="1">
                <a:gradFill>
                  <a:gsLst>
                    <a:gs pos="2917">
                      <a:schemeClr val="tx1"/>
                    </a:gs>
                    <a:gs pos="30000">
                      <a:schemeClr val="tx1"/>
                    </a:gs>
                  </a:gsLst>
                  <a:lin ang="5400000" scaled="0"/>
                </a:gradFill>
              </a:endParaRPr>
            </a:p>
          </p:txBody>
        </p:sp>
      </p:grpSp>
      <p:grpSp>
        <p:nvGrpSpPr>
          <p:cNvPr id="13" name="Group 12"/>
          <p:cNvGrpSpPr/>
          <p:nvPr/>
        </p:nvGrpSpPr>
        <p:grpSpPr>
          <a:xfrm>
            <a:off x="0" y="1744662"/>
            <a:ext cx="6218237" cy="3743994"/>
            <a:chOff x="4694237" y="601662"/>
            <a:chExt cx="4999037" cy="3743994"/>
          </a:xfrm>
        </p:grpSpPr>
        <p:sp>
          <p:nvSpPr>
            <p:cNvPr id="10" name="Rectangle 9"/>
            <p:cNvSpPr/>
            <p:nvPr/>
          </p:nvSpPr>
          <p:spPr bwMode="auto">
            <a:xfrm>
              <a:off x="4694237" y="601662"/>
              <a:ext cx="4999037" cy="3743994"/>
            </a:xfrm>
            <a:prstGeom prst="rect">
              <a:avLst/>
            </a:prstGeom>
            <a:solidFill>
              <a:srgbClr val="5B88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5464345" y="1464348"/>
              <a:ext cx="2590800" cy="2332946"/>
            </a:xfrm>
            <a:prstGeom prst="rect">
              <a:avLst/>
            </a:prstGeom>
            <a:noFill/>
          </p:spPr>
          <p:txBody>
            <a:bodyPr wrap="square" lIns="182880" tIns="146304" rIns="182880" bIns="146304" rtlCol="1">
              <a:spAutoFit/>
            </a:bodyPr>
            <a:lstStyle/>
            <a:p>
              <a:pPr algn="ctr">
                <a:lnSpc>
                  <a:spcPct val="90000"/>
                </a:lnSpc>
                <a:spcAft>
                  <a:spcPts val="600"/>
                </a:spcAft>
              </a:pPr>
              <a:r>
                <a:rPr lang="en-US" sz="8800" dirty="0">
                  <a:gradFill>
                    <a:gsLst>
                      <a:gs pos="2917">
                        <a:schemeClr val="tx1"/>
                      </a:gs>
                      <a:gs pos="30000">
                        <a:schemeClr val="tx1"/>
                      </a:gs>
                    </a:gsLst>
                    <a:lin ang="5400000" scaled="0"/>
                  </a:gradFill>
                </a:rPr>
                <a:t>58%</a:t>
              </a:r>
            </a:p>
            <a:p>
              <a:pPr algn="ctr">
                <a:lnSpc>
                  <a:spcPct val="90000"/>
                </a:lnSpc>
                <a:spcAft>
                  <a:spcPts val="600"/>
                </a:spcAft>
              </a:pPr>
              <a:r>
                <a:rPr lang="en-US" sz="2400" dirty="0">
                  <a:gradFill>
                    <a:gsLst>
                      <a:gs pos="2917">
                        <a:schemeClr val="tx1"/>
                      </a:gs>
                      <a:gs pos="30000">
                        <a:schemeClr val="tx1"/>
                      </a:gs>
                    </a:gsLst>
                    <a:lin ang="5400000" scaled="0"/>
                  </a:gradFill>
                </a:rPr>
                <a:t>of Enterprises</a:t>
              </a:r>
            </a:p>
            <a:p>
              <a:pPr algn="ctr">
                <a:lnSpc>
                  <a:spcPct val="90000"/>
                </a:lnSpc>
                <a:spcAft>
                  <a:spcPts val="600"/>
                </a:spcAft>
              </a:pPr>
              <a:r>
                <a:rPr lang="en-US" sz="2400" dirty="0">
                  <a:gradFill>
                    <a:gsLst>
                      <a:gs pos="2917">
                        <a:schemeClr val="tx1"/>
                      </a:gs>
                      <a:gs pos="30000">
                        <a:schemeClr val="tx1"/>
                      </a:gs>
                    </a:gsLst>
                    <a:lin ang="5400000" scaled="0"/>
                  </a:gradFill>
                </a:rPr>
                <a:t>Choose Native</a:t>
              </a:r>
              <a:endParaRPr lang="he-IL" sz="24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0175660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641790"/>
            <a:ext cx="12436476" cy="3710944"/>
          </a:xfrm>
          <a:prstGeom prst="rect">
            <a:avLst/>
          </a:prstGeom>
        </p:spPr>
      </p:pic>
    </p:spTree>
    <p:extLst>
      <p:ext uri="{BB962C8B-B14F-4D97-AF65-F5344CB8AC3E}">
        <p14:creationId xmlns:p14="http://schemas.microsoft.com/office/powerpoint/2010/main" val="14761557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b="1" dirty="0"/>
              <a:t>Microsoft a Mobile Application Development Platform leader in Gartner’s Magic Quadrant</a:t>
            </a:r>
            <a:endParaRPr lang="he-IL" sz="3200" dirty="0"/>
          </a:p>
        </p:txBody>
      </p:sp>
      <p:sp>
        <p:nvSpPr>
          <p:cNvPr id="3" name="Text Placeholder 2"/>
          <p:cNvSpPr>
            <a:spLocks noGrp="1"/>
          </p:cNvSpPr>
          <p:nvPr>
            <p:ph type="body" sz="quarter" idx="11"/>
          </p:nvPr>
        </p:nvSpPr>
        <p:spPr>
          <a:xfrm>
            <a:off x="274643" y="1818958"/>
            <a:ext cx="5486399" cy="2308324"/>
          </a:xfrm>
        </p:spPr>
        <p:txBody>
          <a:bodyPr/>
          <a:lstStyle/>
          <a:p>
            <a:pPr marL="571500" indent="-571500">
              <a:buFont typeface="Arial" panose="020B0604020202020204" pitchFamily="34" charset="0"/>
              <a:buChar char="•"/>
            </a:pPr>
            <a:r>
              <a:rPr lang="en-US" sz="2400" dirty="0"/>
              <a:t>The best development tools in a single package</a:t>
            </a:r>
          </a:p>
          <a:p>
            <a:pPr marL="571500" indent="-571500">
              <a:buFont typeface="Arial" panose="020B0604020202020204" pitchFamily="34" charset="0"/>
              <a:buChar char="•"/>
            </a:pPr>
            <a:r>
              <a:rPr lang="en-US" sz="2400" dirty="0"/>
              <a:t>Sophisticated mobile DevOps</a:t>
            </a:r>
          </a:p>
          <a:p>
            <a:pPr marL="571500" indent="-571500">
              <a:buFont typeface="Arial" panose="020B0604020202020204" pitchFamily="34" charset="0"/>
              <a:buChar char="•"/>
            </a:pPr>
            <a:r>
              <a:rPr lang="en-US" sz="2400" dirty="0"/>
              <a:t>Putting developers first</a:t>
            </a:r>
          </a:p>
          <a:p>
            <a:endParaRPr lang="he-IL" sz="2400" dirty="0"/>
          </a:p>
        </p:txBody>
      </p:sp>
      <p:pic>
        <p:nvPicPr>
          <p:cNvPr id="4" name="Picture 3"/>
          <p:cNvPicPr>
            <a:picLocks noChangeAspect="1"/>
          </p:cNvPicPr>
          <p:nvPr/>
        </p:nvPicPr>
        <p:blipFill>
          <a:blip r:embed="rId3"/>
          <a:stretch>
            <a:fillRect/>
          </a:stretch>
        </p:blipFill>
        <p:spPr>
          <a:xfrm>
            <a:off x="6370636" y="218897"/>
            <a:ext cx="5904009" cy="6326365"/>
          </a:xfrm>
          <a:prstGeom prst="rect">
            <a:avLst/>
          </a:prstGeom>
        </p:spPr>
      </p:pic>
      <p:pic>
        <p:nvPicPr>
          <p:cNvPr id="6" name="Picture 5"/>
          <p:cNvPicPr>
            <a:picLocks noChangeAspect="1"/>
          </p:cNvPicPr>
          <p:nvPr/>
        </p:nvPicPr>
        <p:blipFill rotWithShape="1">
          <a:blip r:embed="rId4"/>
          <a:srcRect t="2475" r="6024"/>
          <a:stretch/>
        </p:blipFill>
        <p:spPr>
          <a:xfrm>
            <a:off x="274641" y="4259262"/>
            <a:ext cx="5684868" cy="2057400"/>
          </a:xfrm>
          <a:prstGeom prst="rect">
            <a:avLst/>
          </a:prstGeom>
        </p:spPr>
      </p:pic>
    </p:spTree>
    <p:extLst>
      <p:ext uri="{BB962C8B-B14F-4D97-AF65-F5344CB8AC3E}">
        <p14:creationId xmlns:p14="http://schemas.microsoft.com/office/powerpoint/2010/main" val="15686418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2015 products</a:t>
            </a:r>
          </a:p>
        </p:txBody>
      </p:sp>
      <p:sp>
        <p:nvSpPr>
          <p:cNvPr id="19" name="Rectangle 18"/>
          <p:cNvSpPr/>
          <p:nvPr/>
        </p:nvSpPr>
        <p:spPr bwMode="auto">
          <a:xfrm>
            <a:off x="2501" y="3834188"/>
            <a:ext cx="12431473" cy="2065117"/>
          </a:xfrm>
          <a:prstGeom prst="rect">
            <a:avLst/>
          </a:prstGeom>
          <a:solidFill>
            <a:srgbClr val="FFFFFF">
              <a:lumMod val="95000"/>
            </a:srgbClr>
          </a:solidFill>
          <a:ln w="10795" cap="flat" cmpd="sng" algn="ctr">
            <a:noFill/>
            <a:prstDash val="solid"/>
            <a:headEnd type="none" w="med" len="med"/>
            <a:tailEnd type="none" w="med" len="med"/>
          </a:ln>
          <a:effectLst/>
        </p:spPr>
        <p:txBody>
          <a:bodyPr rot="0" spcFirstLastPara="0" vertOverflow="overflow" horzOverflow="overflow" vert="horz" wrap="square" lIns="330450" tIns="93260" rIns="149217" bIns="93260" numCol="1" spcCol="0" rtlCol="0" fromWordArt="0" anchor="b" anchorCtr="0" forceAA="0" compatLnSpc="1">
            <a:prstTxWarp prst="textNoShape">
              <a:avLst/>
            </a:prstTxWarp>
            <a:noAutofit/>
          </a:bodyPr>
          <a:lstStyle/>
          <a:p>
            <a:pPr defTabSz="913926" fontAlgn="base">
              <a:lnSpc>
                <a:spcPct val="90000"/>
              </a:lnSpc>
              <a:spcBef>
                <a:spcPct val="0"/>
              </a:spcBef>
              <a:spcAft>
                <a:spcPct val="0"/>
              </a:spcAft>
              <a:defRPr/>
            </a:pPr>
            <a:endParaRPr lang="en-US" sz="1960" b="1" kern="0" dirty="0">
              <a:gradFill>
                <a:gsLst>
                  <a:gs pos="0">
                    <a:srgbClr val="000000"/>
                  </a:gs>
                  <a:gs pos="100000">
                    <a:srgbClr val="000000"/>
                  </a:gs>
                </a:gsLst>
                <a:lin ang="5400000" scaled="0"/>
              </a:gradFill>
              <a:latin typeface="Segoe UI"/>
              <a:ea typeface="Segoe UI" pitchFamily="34" charset="0"/>
              <a:cs typeface="Segoe UI" pitchFamily="34" charset="0"/>
            </a:endParaRPr>
          </a:p>
          <a:p>
            <a:pPr defTabSz="913926" fontAlgn="base">
              <a:lnSpc>
                <a:spcPct val="90000"/>
              </a:lnSpc>
              <a:spcBef>
                <a:spcPct val="0"/>
              </a:spcBef>
              <a:spcAft>
                <a:spcPct val="0"/>
              </a:spcAft>
              <a:defRPr/>
            </a:pPr>
            <a:endParaRPr lang="en-US" sz="1960" b="1" kern="0" dirty="0">
              <a:gradFill>
                <a:gsLst>
                  <a:gs pos="0">
                    <a:srgbClr val="000000"/>
                  </a:gs>
                  <a:gs pos="100000">
                    <a:srgbClr val="000000"/>
                  </a:gs>
                </a:gsLst>
                <a:lin ang="5400000" scaled="0"/>
              </a:gradFill>
              <a:latin typeface="Segoe UI"/>
              <a:ea typeface="Segoe UI" pitchFamily="34" charset="0"/>
              <a:cs typeface="Segoe UI" pitchFamily="34" charset="0"/>
            </a:endParaRPr>
          </a:p>
          <a:p>
            <a:pPr defTabSz="913926" fontAlgn="base">
              <a:lnSpc>
                <a:spcPct val="90000"/>
              </a:lnSpc>
              <a:spcBef>
                <a:spcPct val="0"/>
              </a:spcBef>
              <a:spcAft>
                <a:spcPct val="0"/>
              </a:spcAft>
              <a:defRPr/>
            </a:pPr>
            <a:endParaRPr lang="en-US" sz="1960" b="1" kern="0" dirty="0">
              <a:gradFill>
                <a:gsLst>
                  <a:gs pos="0">
                    <a:srgbClr val="000000"/>
                  </a:gs>
                  <a:gs pos="100000">
                    <a:srgbClr val="000000"/>
                  </a:gs>
                </a:gsLst>
                <a:lin ang="5400000" scaled="0"/>
              </a:gradFill>
              <a:latin typeface="Segoe UI"/>
              <a:ea typeface="Segoe UI" pitchFamily="34" charset="0"/>
              <a:cs typeface="Segoe UI" pitchFamily="34" charset="0"/>
            </a:endParaRPr>
          </a:p>
          <a:p>
            <a:pPr defTabSz="913926" fontAlgn="base">
              <a:lnSpc>
                <a:spcPct val="90000"/>
              </a:lnSpc>
              <a:spcBef>
                <a:spcPct val="0"/>
              </a:spcBef>
              <a:spcAft>
                <a:spcPct val="0"/>
              </a:spcAft>
              <a:defRPr/>
            </a:pPr>
            <a:endParaRPr lang="en-US" sz="1960" b="1" kern="0" dirty="0">
              <a:gradFill>
                <a:gsLst>
                  <a:gs pos="0">
                    <a:srgbClr val="000000"/>
                  </a:gs>
                  <a:gs pos="100000">
                    <a:srgbClr val="000000"/>
                  </a:gs>
                </a:gsLst>
                <a:lin ang="5400000" scaled="0"/>
              </a:gradFill>
              <a:latin typeface="Segoe UI"/>
              <a:ea typeface="Segoe UI" pitchFamily="34" charset="0"/>
              <a:cs typeface="Segoe UI" pitchFamily="34" charset="0"/>
            </a:endParaRPr>
          </a:p>
          <a:p>
            <a:pPr defTabSz="913926" fontAlgn="base">
              <a:lnSpc>
                <a:spcPct val="90000"/>
              </a:lnSpc>
              <a:spcBef>
                <a:spcPct val="0"/>
              </a:spcBef>
              <a:spcAft>
                <a:spcPct val="0"/>
              </a:spcAft>
              <a:defRPr/>
            </a:pPr>
            <a:r>
              <a:rPr lang="en-US" sz="2448" kern="0" dirty="0">
                <a:gradFill>
                  <a:gsLst>
                    <a:gs pos="0">
                      <a:srgbClr val="000000"/>
                    </a:gs>
                    <a:gs pos="100000">
                      <a:srgbClr val="000000"/>
                    </a:gs>
                  </a:gsLst>
                  <a:lin ang="5400000" scaled="0"/>
                </a:gradFill>
                <a:latin typeface="+mj-lt"/>
                <a:ea typeface="Segoe UI" pitchFamily="34" charset="0"/>
                <a:cs typeface="Segoe UI" pitchFamily="34" charset="0"/>
              </a:rPr>
              <a:t>Visual Studio 2015</a:t>
            </a:r>
          </a:p>
        </p:txBody>
      </p:sp>
      <p:sp>
        <p:nvSpPr>
          <p:cNvPr id="20" name="Rectangle 19"/>
          <p:cNvSpPr/>
          <p:nvPr/>
        </p:nvSpPr>
        <p:spPr bwMode="auto">
          <a:xfrm>
            <a:off x="2501" y="1474861"/>
            <a:ext cx="12431473" cy="2644136"/>
          </a:xfrm>
          <a:prstGeom prst="rect">
            <a:avLst/>
          </a:prstGeom>
          <a:solidFill>
            <a:srgbClr val="FFFFFF">
              <a:lumMod val="95000"/>
            </a:srgbClr>
          </a:solidFill>
          <a:ln w="10795" cap="flat" cmpd="sng" algn="ctr">
            <a:noFill/>
            <a:prstDash val="solid"/>
            <a:headEnd type="none" w="med" len="med"/>
            <a:tailEnd type="none" w="med" len="med"/>
          </a:ln>
          <a:effectLst/>
        </p:spPr>
        <p:txBody>
          <a:bodyPr rot="0" spcFirstLastPara="0" vertOverflow="overflow" horzOverflow="overflow" vert="horz" wrap="square" lIns="330450" tIns="93260" rIns="330450" bIns="93260" numCol="1" spcCol="0" rtlCol="0" fromWordArt="0" anchor="t" anchorCtr="0" forceAA="0" compatLnSpc="1">
            <a:prstTxWarp prst="textNoShape">
              <a:avLst/>
            </a:prstTxWarp>
            <a:noAutofit/>
          </a:bodyPr>
          <a:lstStyle/>
          <a:p>
            <a:pPr defTabSz="913926" fontAlgn="base">
              <a:lnSpc>
                <a:spcPct val="90000"/>
              </a:lnSpc>
              <a:spcBef>
                <a:spcPct val="0"/>
              </a:spcBef>
              <a:spcAft>
                <a:spcPct val="0"/>
              </a:spcAft>
              <a:defRPr/>
            </a:pPr>
            <a:r>
              <a:rPr lang="en-US" sz="2448" kern="0" dirty="0">
                <a:gradFill>
                  <a:gsLst>
                    <a:gs pos="0">
                      <a:srgbClr val="000000"/>
                    </a:gs>
                    <a:gs pos="100000">
                      <a:srgbClr val="000000"/>
                    </a:gs>
                  </a:gsLst>
                  <a:lin ang="5400000" scaled="0"/>
                </a:gradFill>
                <a:latin typeface="+mj-lt"/>
                <a:ea typeface="Segoe UI" pitchFamily="34" charset="0"/>
                <a:cs typeface="Segoe UI" pitchFamily="34" charset="0"/>
              </a:rPr>
              <a:t>Visual Studio 2013</a:t>
            </a:r>
          </a:p>
        </p:txBody>
      </p:sp>
      <p:sp>
        <p:nvSpPr>
          <p:cNvPr id="21" name="Rectangle 20"/>
          <p:cNvSpPr/>
          <p:nvPr/>
        </p:nvSpPr>
        <p:spPr>
          <a:xfrm>
            <a:off x="5851153" y="2477080"/>
            <a:ext cx="2685271" cy="953583"/>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ULTIMATE WITH MSDN</a:t>
            </a:r>
          </a:p>
        </p:txBody>
      </p:sp>
      <p:sp>
        <p:nvSpPr>
          <p:cNvPr id="22" name="Rectangle 21"/>
          <p:cNvSpPr/>
          <p:nvPr/>
        </p:nvSpPr>
        <p:spPr>
          <a:xfrm>
            <a:off x="3082262" y="2477080"/>
            <a:ext cx="2658310" cy="953583"/>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PREMIUM WITH MSDN</a:t>
            </a:r>
          </a:p>
        </p:txBody>
      </p:sp>
      <p:sp>
        <p:nvSpPr>
          <p:cNvPr id="23" name="Rectangle 22"/>
          <p:cNvSpPr/>
          <p:nvPr/>
        </p:nvSpPr>
        <p:spPr>
          <a:xfrm>
            <a:off x="275377" y="2483229"/>
            <a:ext cx="2682060" cy="953584"/>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PROFESSIONAL WITH MSDN</a:t>
            </a:r>
          </a:p>
        </p:txBody>
      </p:sp>
      <p:sp>
        <p:nvSpPr>
          <p:cNvPr id="24" name="Rectangle 42"/>
          <p:cNvSpPr/>
          <p:nvPr/>
        </p:nvSpPr>
        <p:spPr>
          <a:xfrm>
            <a:off x="275377" y="3931502"/>
            <a:ext cx="2751210" cy="940444"/>
          </a:xfrm>
          <a:prstGeom prst="rect">
            <a:avLst/>
          </a:prstGeom>
          <a:solidFill>
            <a:srgbClr val="0072C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PROFESSIONAL WITH MSDN</a:t>
            </a:r>
          </a:p>
        </p:txBody>
      </p:sp>
      <p:sp>
        <p:nvSpPr>
          <p:cNvPr id="25" name="Rectangle 24"/>
          <p:cNvSpPr/>
          <p:nvPr/>
        </p:nvSpPr>
        <p:spPr>
          <a:xfrm>
            <a:off x="3131451" y="3939741"/>
            <a:ext cx="5404973" cy="940444"/>
          </a:xfrm>
          <a:prstGeom prst="rect">
            <a:avLst/>
          </a:prstGeom>
          <a:solidFill>
            <a:srgbClr val="0072C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ENTERPRISE WITH MSDN</a:t>
            </a:r>
          </a:p>
        </p:txBody>
      </p:sp>
      <p:sp>
        <p:nvSpPr>
          <p:cNvPr id="26" name="Rectangle 25"/>
          <p:cNvSpPr/>
          <p:nvPr/>
        </p:nvSpPr>
        <p:spPr>
          <a:xfrm>
            <a:off x="10446664" y="2483229"/>
            <a:ext cx="1751407" cy="953583"/>
          </a:xfrm>
          <a:prstGeom prst="rect">
            <a:avLst/>
          </a:prstGeom>
          <a:solidFill>
            <a:srgbClr val="8A3986"/>
          </a:solidFill>
          <a:ln w="10795" cap="flat" cmpd="sng" algn="ctr">
            <a:noFill/>
            <a:prstDash val="solid"/>
          </a:ln>
          <a:effectLst/>
        </p:spPr>
        <p:txBody>
          <a:bodyPr rtlCol="0" anchor="ctr"/>
          <a:lstStyle/>
          <a:p>
            <a:pPr defTabSz="932563">
              <a:defRPr/>
            </a:pPr>
            <a:r>
              <a:rPr lang="en-US" sz="1428" kern="0" spc="-71" dirty="0">
                <a:gradFill>
                  <a:gsLst>
                    <a:gs pos="100000">
                      <a:srgbClr val="FFFFFF"/>
                    </a:gs>
                    <a:gs pos="0">
                      <a:srgbClr val="FFFFFF"/>
                    </a:gs>
                  </a:gsLst>
                  <a:lin ang="5400000" scaled="0"/>
                </a:gradFill>
                <a:latin typeface="Segoe UI"/>
              </a:rPr>
              <a:t>TEST PROFESSIONAL</a:t>
            </a:r>
            <a:r>
              <a:rPr lang="en-US" sz="1428" kern="0" dirty="0">
                <a:gradFill>
                  <a:gsLst>
                    <a:gs pos="100000">
                      <a:srgbClr val="FFFFFF"/>
                    </a:gs>
                    <a:gs pos="0">
                      <a:srgbClr val="FFFFFF"/>
                    </a:gs>
                  </a:gsLst>
                  <a:lin ang="5400000" scaled="0"/>
                </a:gradFill>
                <a:latin typeface="Segoe UI"/>
              </a:rPr>
              <a:t> WITH MSDN</a:t>
            </a:r>
          </a:p>
        </p:txBody>
      </p:sp>
      <p:sp>
        <p:nvSpPr>
          <p:cNvPr id="27" name="Rectangle 26"/>
          <p:cNvSpPr/>
          <p:nvPr/>
        </p:nvSpPr>
        <p:spPr>
          <a:xfrm>
            <a:off x="8661249" y="2483228"/>
            <a:ext cx="1647325" cy="953583"/>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MSDN PLATFORMS</a:t>
            </a:r>
          </a:p>
        </p:txBody>
      </p:sp>
      <p:sp>
        <p:nvSpPr>
          <p:cNvPr id="28" name="Rectangle 32"/>
          <p:cNvSpPr/>
          <p:nvPr/>
        </p:nvSpPr>
        <p:spPr>
          <a:xfrm>
            <a:off x="8661249" y="3926765"/>
            <a:ext cx="1668067" cy="945182"/>
          </a:xfrm>
          <a:prstGeom prst="rect">
            <a:avLst/>
          </a:prstGeom>
          <a:solidFill>
            <a:srgbClr val="0072C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MSDN PLATFORMS</a:t>
            </a:r>
          </a:p>
        </p:txBody>
      </p:sp>
      <p:sp>
        <p:nvSpPr>
          <p:cNvPr id="29" name="Rectangle 28"/>
          <p:cNvSpPr/>
          <p:nvPr/>
        </p:nvSpPr>
        <p:spPr>
          <a:xfrm>
            <a:off x="10446664" y="3931502"/>
            <a:ext cx="1751407" cy="940444"/>
          </a:xfrm>
          <a:prstGeom prst="rect">
            <a:avLst/>
          </a:prstGeom>
          <a:solidFill>
            <a:srgbClr val="0072C6"/>
          </a:solidFill>
          <a:ln w="10795" cap="flat" cmpd="sng" algn="ctr">
            <a:noFill/>
            <a:prstDash val="solid"/>
          </a:ln>
          <a:effectLst/>
        </p:spPr>
        <p:txBody>
          <a:bodyPr rtlCol="0" anchor="ctr"/>
          <a:lstStyle/>
          <a:p>
            <a:pPr defTabSz="932563">
              <a:defRPr/>
            </a:pPr>
            <a:r>
              <a:rPr lang="en-US" sz="1428" kern="0" spc="-71" dirty="0">
                <a:gradFill>
                  <a:gsLst>
                    <a:gs pos="100000">
                      <a:srgbClr val="FFFFFF"/>
                    </a:gs>
                    <a:gs pos="0">
                      <a:srgbClr val="FFFFFF"/>
                    </a:gs>
                  </a:gsLst>
                  <a:lin ang="5400000" scaled="0"/>
                </a:gradFill>
                <a:latin typeface="Segoe UI"/>
              </a:rPr>
              <a:t>TEST PROFESSIONAL</a:t>
            </a:r>
            <a:r>
              <a:rPr lang="en-US" sz="1428" kern="0" dirty="0">
                <a:gradFill>
                  <a:gsLst>
                    <a:gs pos="100000">
                      <a:srgbClr val="FFFFFF"/>
                    </a:gs>
                    <a:gs pos="0">
                      <a:srgbClr val="FFFFFF"/>
                    </a:gs>
                  </a:gsLst>
                  <a:lin ang="5400000" scaled="0"/>
                </a:gradFill>
                <a:latin typeface="Segoe UI"/>
              </a:rPr>
              <a:t> WITH MSDN</a:t>
            </a:r>
          </a:p>
        </p:txBody>
      </p:sp>
      <p:sp>
        <p:nvSpPr>
          <p:cNvPr id="30" name="Isosceles Triangle 29"/>
          <p:cNvSpPr/>
          <p:nvPr/>
        </p:nvSpPr>
        <p:spPr bwMode="auto">
          <a:xfrm rot="10800000">
            <a:off x="275376" y="3424795"/>
            <a:ext cx="908274" cy="592000"/>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Isosceles Triangle 34"/>
          <p:cNvSpPr/>
          <p:nvPr/>
        </p:nvSpPr>
        <p:spPr bwMode="auto">
          <a:xfrm rot="10800000">
            <a:off x="3082263" y="3424795"/>
            <a:ext cx="908274" cy="592000"/>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Isosceles Triangle 35"/>
          <p:cNvSpPr/>
          <p:nvPr/>
        </p:nvSpPr>
        <p:spPr bwMode="auto">
          <a:xfrm rot="10800000">
            <a:off x="5851154" y="3424795"/>
            <a:ext cx="908274" cy="592000"/>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Isosceles Triangle 36"/>
          <p:cNvSpPr/>
          <p:nvPr/>
        </p:nvSpPr>
        <p:spPr bwMode="auto">
          <a:xfrm rot="10800000">
            <a:off x="8661249" y="3424795"/>
            <a:ext cx="908274" cy="592000"/>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Isosceles Triangle 37"/>
          <p:cNvSpPr/>
          <p:nvPr/>
        </p:nvSpPr>
        <p:spPr bwMode="auto">
          <a:xfrm rot="10800000">
            <a:off x="10446664" y="3424796"/>
            <a:ext cx="908274" cy="592000"/>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36263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Visual Studio 2015 Offerings</a:t>
            </a:r>
            <a:endParaRPr lang="he-IL" dirty="0"/>
          </a:p>
        </p:txBody>
      </p:sp>
      <p:pic>
        <p:nvPicPr>
          <p:cNvPr id="4" name="Picture 3"/>
          <p:cNvPicPr>
            <a:picLocks noChangeAspect="1"/>
          </p:cNvPicPr>
          <p:nvPr/>
        </p:nvPicPr>
        <p:blipFill rotWithShape="1">
          <a:blip r:embed="rId3"/>
          <a:srcRect t="10295"/>
          <a:stretch/>
        </p:blipFill>
        <p:spPr>
          <a:xfrm>
            <a:off x="1493837" y="1363662"/>
            <a:ext cx="8829675" cy="5312188"/>
          </a:xfrm>
          <a:prstGeom prst="rect">
            <a:avLst/>
          </a:prstGeom>
        </p:spPr>
      </p:pic>
    </p:spTree>
    <p:extLst>
      <p:ext uri="{BB962C8B-B14F-4D97-AF65-F5344CB8AC3E}">
        <p14:creationId xmlns:p14="http://schemas.microsoft.com/office/powerpoint/2010/main" val="38476249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Visual Studio 2015 Offerings</a:t>
            </a:r>
            <a:endParaRPr lang="he-IL" dirty="0"/>
          </a:p>
        </p:txBody>
      </p:sp>
      <p:pic>
        <p:nvPicPr>
          <p:cNvPr id="3" name="Picture 2"/>
          <p:cNvPicPr>
            <a:picLocks noChangeAspect="1"/>
          </p:cNvPicPr>
          <p:nvPr/>
        </p:nvPicPr>
        <p:blipFill>
          <a:blip r:embed="rId3"/>
          <a:stretch>
            <a:fillRect/>
          </a:stretch>
        </p:blipFill>
        <p:spPr>
          <a:xfrm>
            <a:off x="2332037" y="1363662"/>
            <a:ext cx="7391400" cy="5511910"/>
          </a:xfrm>
          <a:prstGeom prst="rect">
            <a:avLst/>
          </a:prstGeom>
        </p:spPr>
      </p:pic>
      <p:sp>
        <p:nvSpPr>
          <p:cNvPr id="5" name="Rectangle 4"/>
          <p:cNvSpPr/>
          <p:nvPr/>
        </p:nvSpPr>
        <p:spPr bwMode="auto">
          <a:xfrm>
            <a:off x="2348563" y="2030931"/>
            <a:ext cx="7334451" cy="449499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13187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Visual Studio 2015 Offerings</a:t>
            </a:r>
            <a:endParaRPr lang="he-IL" dirty="0"/>
          </a:p>
        </p:txBody>
      </p:sp>
      <p:pic>
        <p:nvPicPr>
          <p:cNvPr id="4" name="Picture 3"/>
          <p:cNvPicPr>
            <a:picLocks noChangeAspect="1"/>
          </p:cNvPicPr>
          <p:nvPr/>
        </p:nvPicPr>
        <p:blipFill rotWithShape="1">
          <a:blip r:embed="rId3"/>
          <a:srcRect t="317" r="632" b="1"/>
          <a:stretch/>
        </p:blipFill>
        <p:spPr>
          <a:xfrm>
            <a:off x="2484437" y="1456266"/>
            <a:ext cx="6858530" cy="5149917"/>
          </a:xfrm>
          <a:prstGeom prst="rect">
            <a:avLst/>
          </a:prstGeom>
        </p:spPr>
      </p:pic>
      <p:sp>
        <p:nvSpPr>
          <p:cNvPr id="5" name="Rectangle 4"/>
          <p:cNvSpPr/>
          <p:nvPr/>
        </p:nvSpPr>
        <p:spPr bwMode="auto">
          <a:xfrm>
            <a:off x="2484438" y="2354262"/>
            <a:ext cx="6858530" cy="331501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00717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Visual Studio 2015 Offerings</a:t>
            </a:r>
            <a:endParaRPr lang="he-IL" dirty="0"/>
          </a:p>
        </p:txBody>
      </p:sp>
      <p:pic>
        <p:nvPicPr>
          <p:cNvPr id="3" name="Picture 2"/>
          <p:cNvPicPr>
            <a:picLocks noChangeAspect="1"/>
          </p:cNvPicPr>
          <p:nvPr/>
        </p:nvPicPr>
        <p:blipFill>
          <a:blip r:embed="rId3"/>
          <a:stretch>
            <a:fillRect/>
          </a:stretch>
        </p:blipFill>
        <p:spPr>
          <a:xfrm>
            <a:off x="2027237" y="1363662"/>
            <a:ext cx="7386637" cy="5481429"/>
          </a:xfrm>
          <a:prstGeom prst="rect">
            <a:avLst/>
          </a:prstGeom>
        </p:spPr>
      </p:pic>
      <p:sp>
        <p:nvSpPr>
          <p:cNvPr id="5" name="Rectangle 4"/>
          <p:cNvSpPr/>
          <p:nvPr/>
        </p:nvSpPr>
        <p:spPr bwMode="auto">
          <a:xfrm>
            <a:off x="2050181" y="3580598"/>
            <a:ext cx="7324825" cy="293570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09773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What’s new in Visual Studio 2015</a:t>
            </a:r>
          </a:p>
        </p:txBody>
      </p:sp>
      <p:sp>
        <p:nvSpPr>
          <p:cNvPr id="5" name="Text Placeholder 4"/>
          <p:cNvSpPr>
            <a:spLocks noGrp="1"/>
          </p:cNvSpPr>
          <p:nvPr>
            <p:ph type="body" sz="quarter" idx="12"/>
          </p:nvPr>
        </p:nvSpPr>
        <p:spPr/>
        <p:txBody>
          <a:bodyPr/>
          <a:lstStyle/>
          <a:p>
            <a:r>
              <a:rPr lang="en-US" dirty="0"/>
              <a:t>Guy Bertental</a:t>
            </a:r>
          </a:p>
          <a:p>
            <a:r>
              <a:rPr lang="en-US" dirty="0"/>
              <a:t>Cloud Solution Architect</a:t>
            </a:r>
          </a:p>
          <a:p>
            <a:r>
              <a:rPr lang="en-US" dirty="0"/>
              <a:t>@microsoft.com</a:t>
            </a:r>
          </a:p>
        </p:txBody>
      </p:sp>
      <p:sp>
        <p:nvSpPr>
          <p:cNvPr id="2" name="Rectangle 1"/>
          <p:cNvSpPr/>
          <p:nvPr/>
        </p:nvSpPr>
        <p:spPr>
          <a:xfrm>
            <a:off x="6097051" y="3312597"/>
            <a:ext cx="24237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Rectangle 2"/>
          <p:cNvSpPr/>
          <p:nvPr/>
        </p:nvSpPr>
        <p:spPr>
          <a:xfrm>
            <a:off x="6097051" y="3312597"/>
            <a:ext cx="24237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 Placeholder 7"/>
          <p:cNvSpPr>
            <a:spLocks noGrp="1"/>
          </p:cNvSpPr>
          <p:nvPr>
            <p:ph type="body" sz="quarter" idx="13"/>
          </p:nvPr>
        </p:nvSpPr>
        <p:spPr/>
        <p:txBody>
          <a:bodyPr/>
          <a:lstStyle/>
          <a:p>
            <a:endParaRPr lang="he-IL"/>
          </a:p>
        </p:txBody>
      </p:sp>
    </p:spTree>
    <p:extLst>
      <p:ext uri="{BB962C8B-B14F-4D97-AF65-F5344CB8AC3E}">
        <p14:creationId xmlns:p14="http://schemas.microsoft.com/office/powerpoint/2010/main" val="5344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2015 products</a:t>
            </a:r>
          </a:p>
        </p:txBody>
      </p:sp>
      <p:sp>
        <p:nvSpPr>
          <p:cNvPr id="50" name="Rectangle 49"/>
          <p:cNvSpPr/>
          <p:nvPr/>
        </p:nvSpPr>
        <p:spPr bwMode="auto">
          <a:xfrm>
            <a:off x="2501" y="1120503"/>
            <a:ext cx="12431473" cy="5874021"/>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330450" tIns="93260" rIns="149217" bIns="93260" numCol="1" spcCol="0" rtlCol="0" fromWordArt="0" anchor="t" anchorCtr="0" forceAA="0" compatLnSpc="1">
            <a:prstTxWarp prst="textNoShape">
              <a:avLst/>
            </a:prstTxWarp>
            <a:noAutofit/>
          </a:bodyPr>
          <a:lstStyle/>
          <a:p>
            <a:pPr defTabSz="913926" fontAlgn="base">
              <a:lnSpc>
                <a:spcPct val="90000"/>
              </a:lnSpc>
              <a:spcBef>
                <a:spcPct val="0"/>
              </a:spcBef>
              <a:spcAft>
                <a:spcPct val="0"/>
              </a:spcAft>
              <a:defRPr/>
            </a:pPr>
            <a:r>
              <a:rPr lang="en-US" sz="2448" kern="0" dirty="0">
                <a:solidFill>
                  <a:schemeClr val="bg1"/>
                </a:solidFill>
                <a:latin typeface="+mj-lt"/>
                <a:ea typeface="Segoe UI" pitchFamily="34" charset="0"/>
                <a:cs typeface="Segoe UI" pitchFamily="34" charset="0"/>
              </a:rPr>
              <a:t>Visual Studio 2013</a:t>
            </a:r>
          </a:p>
        </p:txBody>
      </p:sp>
      <p:sp>
        <p:nvSpPr>
          <p:cNvPr id="52" name="Rectangle 51"/>
          <p:cNvSpPr/>
          <p:nvPr/>
        </p:nvSpPr>
        <p:spPr>
          <a:xfrm>
            <a:off x="6089246" y="1677477"/>
            <a:ext cx="2934138" cy="447055"/>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PREMIUM WITH MSDN</a:t>
            </a:r>
          </a:p>
        </p:txBody>
      </p:sp>
      <p:sp>
        <p:nvSpPr>
          <p:cNvPr id="53" name="Rectangle 52"/>
          <p:cNvSpPr/>
          <p:nvPr/>
        </p:nvSpPr>
        <p:spPr>
          <a:xfrm>
            <a:off x="275378" y="1677477"/>
            <a:ext cx="5576267" cy="447056"/>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PROFESSIONAL WITH MSDN</a:t>
            </a:r>
          </a:p>
        </p:txBody>
      </p:sp>
      <p:sp>
        <p:nvSpPr>
          <p:cNvPr id="54" name="Rectangle 42"/>
          <p:cNvSpPr/>
          <p:nvPr/>
        </p:nvSpPr>
        <p:spPr>
          <a:xfrm>
            <a:off x="275377" y="2720339"/>
            <a:ext cx="5550217" cy="728509"/>
          </a:xfrm>
          <a:prstGeom prst="rect">
            <a:avLst/>
          </a:prstGeom>
          <a:solidFill>
            <a:srgbClr val="0072C6"/>
          </a:solidFill>
          <a:ln w="10795" cap="flat" cmpd="sng" algn="ctr">
            <a:noFill/>
            <a:prstDash val="solid"/>
          </a:ln>
          <a:effectLst/>
        </p:spPr>
        <p:txBody>
          <a:bodyPr rtlCol="0" anchor="ctr"/>
          <a:lstStyle/>
          <a:p>
            <a:pPr defTabSz="932563">
              <a:defRPr/>
            </a:pPr>
            <a:r>
              <a:rPr lang="en-US" sz="1632" kern="0" dirty="0">
                <a:gradFill>
                  <a:gsLst>
                    <a:gs pos="100000">
                      <a:srgbClr val="FFFFFF"/>
                    </a:gs>
                    <a:gs pos="0">
                      <a:srgbClr val="FFFFFF"/>
                    </a:gs>
                  </a:gsLst>
                  <a:lin ang="5400000" scaled="0"/>
                </a:gradFill>
                <a:latin typeface="+mj-lt"/>
              </a:rPr>
              <a:t>PROFESSIONAL WITH MSDN</a:t>
            </a:r>
          </a:p>
        </p:txBody>
      </p:sp>
      <p:sp>
        <p:nvSpPr>
          <p:cNvPr id="55" name="Rectangle 54"/>
          <p:cNvSpPr/>
          <p:nvPr/>
        </p:nvSpPr>
        <p:spPr>
          <a:xfrm>
            <a:off x="6089245" y="2716790"/>
            <a:ext cx="6055776" cy="732057"/>
          </a:xfrm>
          <a:prstGeom prst="rect">
            <a:avLst/>
          </a:prstGeom>
          <a:solidFill>
            <a:srgbClr val="0072C6"/>
          </a:solidFill>
          <a:ln w="10795" cap="flat" cmpd="sng" algn="ctr">
            <a:noFill/>
            <a:prstDash val="solid"/>
          </a:ln>
          <a:effectLst/>
        </p:spPr>
        <p:txBody>
          <a:bodyPr rtlCol="0" anchor="ctr"/>
          <a:lstStyle/>
          <a:p>
            <a:pPr defTabSz="932563">
              <a:defRPr/>
            </a:pPr>
            <a:r>
              <a:rPr lang="en-US" sz="1632" kern="0" dirty="0">
                <a:gradFill>
                  <a:gsLst>
                    <a:gs pos="100000">
                      <a:srgbClr val="FFFFFF"/>
                    </a:gs>
                    <a:gs pos="0">
                      <a:srgbClr val="FFFFFF"/>
                    </a:gs>
                  </a:gsLst>
                  <a:lin ang="5400000" scaled="0"/>
                </a:gradFill>
                <a:latin typeface="+mj-lt"/>
              </a:rPr>
              <a:t>ENTERPRISE WITH MSDN</a:t>
            </a:r>
          </a:p>
        </p:txBody>
      </p:sp>
      <p:sp>
        <p:nvSpPr>
          <p:cNvPr id="59" name="TextBox 43"/>
          <p:cNvSpPr txBox="1"/>
          <p:nvPr/>
        </p:nvSpPr>
        <p:spPr>
          <a:xfrm>
            <a:off x="272671" y="3599461"/>
            <a:ext cx="5573232" cy="591708"/>
          </a:xfrm>
          <a:prstGeom prst="rect">
            <a:avLst/>
          </a:prstGeom>
          <a:noFill/>
        </p:spPr>
        <p:txBody>
          <a:bodyPr wrap="square" lIns="93260" tIns="93260" rIns="0" bIns="93260" rtlCol="0">
            <a:spAutoFit/>
          </a:bodyPr>
          <a:lstStyle/>
          <a:p>
            <a:pPr defTabSz="911510">
              <a:lnSpc>
                <a:spcPct val="90000"/>
              </a:lnSpc>
              <a:spcBef>
                <a:spcPts val="408"/>
              </a:spcBef>
              <a:defRPr/>
            </a:pPr>
            <a:r>
              <a:rPr lang="en-US" sz="1428" kern="0" spc="-20" dirty="0">
                <a:solidFill>
                  <a:schemeClr val="bg1"/>
                </a:solidFill>
              </a:rPr>
              <a:t>Comprehensive collection of software, tools and services for building professional applications with individual and team productivity</a:t>
            </a:r>
          </a:p>
        </p:txBody>
      </p:sp>
      <p:sp>
        <p:nvSpPr>
          <p:cNvPr id="60" name="TextBox 44"/>
          <p:cNvSpPr txBox="1"/>
          <p:nvPr/>
        </p:nvSpPr>
        <p:spPr>
          <a:xfrm>
            <a:off x="272671" y="4440028"/>
            <a:ext cx="5570526" cy="2453856"/>
          </a:xfrm>
          <a:prstGeom prst="rect">
            <a:avLst/>
          </a:prstGeom>
          <a:noFill/>
        </p:spPr>
        <p:txBody>
          <a:bodyPr wrap="square" lIns="93260" tIns="93260" rIns="0" bIns="0" rtlCol="0">
            <a:spAutoFit/>
          </a:bodyPr>
          <a:lstStyle/>
          <a:p>
            <a:pPr defTabSz="893724">
              <a:spcBef>
                <a:spcPts val="408"/>
              </a:spcBef>
              <a:buSzPct val="50000"/>
              <a:defRPr/>
            </a:pPr>
            <a:r>
              <a:rPr lang="en-US" sz="1428" b="1" kern="0" dirty="0">
                <a:solidFill>
                  <a:schemeClr val="bg1"/>
                </a:solidFill>
              </a:rPr>
              <a:t>Professional developers </a:t>
            </a:r>
            <a:r>
              <a:rPr lang="en-US" sz="1428" kern="0" dirty="0">
                <a:solidFill>
                  <a:schemeClr val="bg1"/>
                </a:solidFill>
              </a:rPr>
              <a:t>looking for individual and team productivity for creating non-mission critical applications.</a:t>
            </a:r>
            <a:br>
              <a:rPr lang="en-US" sz="1428" kern="0" dirty="0">
                <a:solidFill>
                  <a:schemeClr val="bg1"/>
                </a:solidFill>
              </a:rPr>
            </a:br>
            <a:endParaRPr lang="en-US" sz="816" kern="0" dirty="0">
              <a:solidFill>
                <a:schemeClr val="bg1"/>
              </a:solidFill>
            </a:endParaRP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Unrestricted usage (no VS Community restrictions)</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Advanced features for individual and team productivity</a:t>
            </a:r>
          </a:p>
          <a:p>
            <a:pPr marL="116575" indent="-116575" defTabSz="911510">
              <a:spcBef>
                <a:spcPts val="408"/>
              </a:spcBef>
              <a:buSzPct val="85000"/>
              <a:buFont typeface="Arial" panose="020B0604020202020204" pitchFamily="34" charset="0"/>
              <a:buChar char="•"/>
              <a:defRPr/>
            </a:pPr>
            <a:r>
              <a:rPr lang="en-US" sz="1428" kern="0" spc="-10" dirty="0">
                <a:solidFill>
                  <a:schemeClr val="bg1"/>
                </a:solidFill>
              </a:rPr>
              <a:t>Core software for D</a:t>
            </a:r>
            <a:r>
              <a:rPr lang="en-US" sz="1428" kern="0" spc="-10" dirty="0" err="1">
                <a:solidFill>
                  <a:schemeClr val="bg1"/>
                </a:solidFill>
              </a:rPr>
              <a:t>ev</a:t>
            </a:r>
            <a:r>
              <a:rPr lang="en-US" sz="1428" kern="0" spc="-10" dirty="0">
                <a:solidFill>
                  <a:schemeClr val="bg1"/>
                </a:solidFill>
              </a:rPr>
              <a:t>/Test (Windows, Windows Server, SQL Server)</a:t>
            </a:r>
          </a:p>
          <a:p>
            <a:pPr marL="116575" indent="-116575" defTabSz="911510">
              <a:spcBef>
                <a:spcPts val="408"/>
              </a:spcBef>
              <a:buSzPct val="85000"/>
              <a:buFont typeface="Arial" panose="020B0604020202020204" pitchFamily="34" charset="0"/>
              <a:buChar char="•"/>
              <a:defRPr/>
            </a:pPr>
            <a:r>
              <a:rPr lang="en-US" sz="1428" dirty="0">
                <a:solidFill>
                  <a:schemeClr val="bg1"/>
                </a:solidFill>
              </a:rPr>
              <a:t>$50/month for Dev/Test on Microsoft Azure, plus Visual Studio Online Basic, Pluralsight training &amp; support</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TFS Server/CAL and VSO basic: hybrid agile project management and team collaboration</a:t>
            </a:r>
          </a:p>
        </p:txBody>
      </p:sp>
      <p:sp>
        <p:nvSpPr>
          <p:cNvPr id="61" name="TextBox 60"/>
          <p:cNvSpPr txBox="1"/>
          <p:nvPr/>
        </p:nvSpPr>
        <p:spPr>
          <a:xfrm>
            <a:off x="6076943" y="3599460"/>
            <a:ext cx="5686957" cy="793391"/>
          </a:xfrm>
          <a:prstGeom prst="rect">
            <a:avLst/>
          </a:prstGeom>
          <a:noFill/>
        </p:spPr>
        <p:txBody>
          <a:bodyPr wrap="square" lIns="93260" tIns="93260" rIns="0" bIns="93260" rtlCol="0">
            <a:spAutoFit/>
          </a:bodyPr>
          <a:lstStyle/>
          <a:p>
            <a:pPr defTabSz="911510">
              <a:lnSpc>
                <a:spcPct val="90000"/>
              </a:lnSpc>
              <a:spcBef>
                <a:spcPts val="408"/>
              </a:spcBef>
              <a:defRPr/>
            </a:pPr>
            <a:r>
              <a:rPr lang="en-US" sz="1428" kern="0" spc="-20" dirty="0">
                <a:solidFill>
                  <a:schemeClr val="bg1"/>
                </a:solidFill>
              </a:rPr>
              <a:t>End-to-end solution for defining, creating, modernizing and operating</a:t>
            </a:r>
            <a:r>
              <a:rPr lang="en-US" sz="1428" kern="0" dirty="0">
                <a:solidFill>
                  <a:schemeClr val="bg1"/>
                </a:solidFill>
              </a:rPr>
              <a:t> business applications in teams with demanding needs of high-scale and high-quality, leveraging Microsoft’s full enterprise platform.</a:t>
            </a:r>
          </a:p>
        </p:txBody>
      </p:sp>
      <p:sp>
        <p:nvSpPr>
          <p:cNvPr id="62" name="TextBox 61"/>
          <p:cNvSpPr txBox="1"/>
          <p:nvPr/>
        </p:nvSpPr>
        <p:spPr>
          <a:xfrm>
            <a:off x="6070536" y="4440028"/>
            <a:ext cx="6092375" cy="2372785"/>
          </a:xfrm>
          <a:prstGeom prst="rect">
            <a:avLst/>
          </a:prstGeom>
          <a:noFill/>
        </p:spPr>
        <p:txBody>
          <a:bodyPr wrap="square" lIns="93260" tIns="93260" rIns="0" bIns="0" rtlCol="0">
            <a:spAutoFit/>
          </a:bodyPr>
          <a:lstStyle/>
          <a:p>
            <a:pPr defTabSz="911510">
              <a:spcBef>
                <a:spcPts val="408"/>
              </a:spcBef>
              <a:buSzPct val="50000"/>
              <a:defRPr/>
            </a:pPr>
            <a:r>
              <a:rPr lang="en-US" sz="1428" b="1" kern="0" dirty="0">
                <a:solidFill>
                  <a:schemeClr val="bg1"/>
                </a:solidFill>
              </a:rPr>
              <a:t>Developers creating business applications</a:t>
            </a:r>
            <a:r>
              <a:rPr lang="en-US" sz="1428" kern="0" dirty="0">
                <a:solidFill>
                  <a:schemeClr val="bg1"/>
                </a:solidFill>
              </a:rPr>
              <a:t> looking for the scale, quality and productivity required in organizations of any size.</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Testing (manual testing, </a:t>
            </a:r>
            <a:r>
              <a:rPr lang="en-US" sz="1428" kern="0" dirty="0" err="1">
                <a:solidFill>
                  <a:schemeClr val="bg1"/>
                </a:solidFill>
              </a:rPr>
              <a:t>IntelliTest</a:t>
            </a:r>
            <a:r>
              <a:rPr lang="en-US" sz="1428" kern="0" dirty="0">
                <a:solidFill>
                  <a:schemeClr val="bg1"/>
                </a:solidFill>
              </a:rPr>
              <a:t>, Load Testing, Lab Management, etc.)</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Working with large and complex code bases</a:t>
            </a:r>
            <a:br>
              <a:rPr lang="en-US" sz="1428" kern="0" dirty="0">
                <a:solidFill>
                  <a:schemeClr val="bg1"/>
                </a:solidFill>
              </a:rPr>
            </a:br>
            <a:r>
              <a:rPr lang="en-US" sz="1428" kern="0" dirty="0">
                <a:solidFill>
                  <a:schemeClr val="bg1"/>
                </a:solidFill>
              </a:rPr>
              <a:t>(</a:t>
            </a:r>
            <a:r>
              <a:rPr lang="en-US" sz="1428" kern="0" dirty="0" err="1">
                <a:solidFill>
                  <a:schemeClr val="bg1"/>
                </a:solidFill>
              </a:rPr>
              <a:t>CodeMap</a:t>
            </a:r>
            <a:r>
              <a:rPr lang="en-US" sz="1428" kern="0" dirty="0">
                <a:solidFill>
                  <a:schemeClr val="bg1"/>
                </a:solidFill>
              </a:rPr>
              <a:t>, Code Clone, Code search, </a:t>
            </a:r>
            <a:r>
              <a:rPr lang="en-US" sz="1428" kern="0" dirty="0" err="1">
                <a:solidFill>
                  <a:schemeClr val="bg1"/>
                </a:solidFill>
              </a:rPr>
              <a:t>IntelliTrace</a:t>
            </a:r>
            <a:r>
              <a:rPr lang="en-US" sz="1428" kern="0" dirty="0">
                <a:solidFill>
                  <a:schemeClr val="bg1"/>
                </a:solidFill>
              </a:rPr>
              <a:t>, etc.)</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Advanced </a:t>
            </a:r>
            <a:r>
              <a:rPr lang="en-US" sz="1428" kern="0" dirty="0" err="1">
                <a:solidFill>
                  <a:schemeClr val="bg1"/>
                </a:solidFill>
              </a:rPr>
              <a:t>DevOps</a:t>
            </a:r>
            <a:r>
              <a:rPr lang="en-US" sz="1428" kern="0" dirty="0">
                <a:solidFill>
                  <a:schemeClr val="bg1"/>
                </a:solidFill>
              </a:rPr>
              <a:t> (Release Management, </a:t>
            </a:r>
            <a:r>
              <a:rPr lang="en-US" sz="1428" kern="0" dirty="0" err="1">
                <a:solidFill>
                  <a:schemeClr val="bg1"/>
                </a:solidFill>
              </a:rPr>
              <a:t>IntelliTrace</a:t>
            </a:r>
            <a:r>
              <a:rPr lang="en-US" sz="1428" kern="0" dirty="0">
                <a:solidFill>
                  <a:schemeClr val="bg1"/>
                </a:solidFill>
              </a:rPr>
              <a:t> in production)</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Virtually all Microsoft software for Dev/Test &amp; Office for production use </a:t>
            </a:r>
          </a:p>
          <a:p>
            <a:pPr marL="116575" indent="-116575" defTabSz="911510">
              <a:spcBef>
                <a:spcPts val="408"/>
              </a:spcBef>
              <a:buSzPct val="85000"/>
              <a:buFont typeface="Arial" panose="020B0604020202020204" pitchFamily="34" charset="0"/>
              <a:buChar char="•"/>
              <a:defRPr/>
            </a:pPr>
            <a:r>
              <a:rPr lang="en-US" sz="1428" dirty="0">
                <a:solidFill>
                  <a:schemeClr val="bg1"/>
                </a:solidFill>
              </a:rPr>
              <a:t>$150/month for Dev/Test on Microsoft Azure, plus Visual Studio Online Advanced, Pluralsight training &amp; support</a:t>
            </a:r>
          </a:p>
        </p:txBody>
      </p:sp>
      <p:sp>
        <p:nvSpPr>
          <p:cNvPr id="64" name="Isosceles Triangle 63"/>
          <p:cNvSpPr/>
          <p:nvPr/>
        </p:nvSpPr>
        <p:spPr bwMode="auto">
          <a:xfrm rot="10800000">
            <a:off x="275378" y="2122120"/>
            <a:ext cx="949027" cy="504954"/>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Isosceles Triangle 64"/>
          <p:cNvSpPr/>
          <p:nvPr/>
        </p:nvSpPr>
        <p:spPr bwMode="auto">
          <a:xfrm rot="10800000">
            <a:off x="6089246" y="2122120"/>
            <a:ext cx="949027" cy="504954"/>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a:xfrm>
            <a:off x="9328094" y="1682374"/>
            <a:ext cx="2816927" cy="447055"/>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ULTIMATE WITH MSDN</a:t>
            </a:r>
          </a:p>
        </p:txBody>
      </p:sp>
      <p:sp>
        <p:nvSpPr>
          <p:cNvPr id="66" name="Isosceles Triangle 65"/>
          <p:cNvSpPr/>
          <p:nvPr/>
        </p:nvSpPr>
        <p:spPr bwMode="auto">
          <a:xfrm rot="10800000">
            <a:off x="9328094" y="2122121"/>
            <a:ext cx="949027" cy="504954"/>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9226151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2015 products</a:t>
            </a:r>
          </a:p>
        </p:txBody>
      </p:sp>
      <p:sp>
        <p:nvSpPr>
          <p:cNvPr id="50" name="Rectangle 49"/>
          <p:cNvSpPr/>
          <p:nvPr/>
        </p:nvSpPr>
        <p:spPr bwMode="auto">
          <a:xfrm>
            <a:off x="2501" y="1120503"/>
            <a:ext cx="12431473" cy="5874021"/>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330450" tIns="93260" rIns="149217" bIns="93260" numCol="1" spcCol="0" rtlCol="0" fromWordArt="0" anchor="t" anchorCtr="0" forceAA="0" compatLnSpc="1">
            <a:prstTxWarp prst="textNoShape">
              <a:avLst/>
            </a:prstTxWarp>
            <a:noAutofit/>
          </a:bodyPr>
          <a:lstStyle/>
          <a:p>
            <a:pPr defTabSz="913926" fontAlgn="base">
              <a:lnSpc>
                <a:spcPct val="90000"/>
              </a:lnSpc>
              <a:spcBef>
                <a:spcPct val="0"/>
              </a:spcBef>
              <a:spcAft>
                <a:spcPct val="0"/>
              </a:spcAft>
              <a:defRPr/>
            </a:pPr>
            <a:r>
              <a:rPr lang="en-US" sz="2448" kern="0" dirty="0">
                <a:gradFill>
                  <a:gsLst>
                    <a:gs pos="0">
                      <a:srgbClr val="000000"/>
                    </a:gs>
                    <a:gs pos="100000">
                      <a:srgbClr val="000000"/>
                    </a:gs>
                  </a:gsLst>
                  <a:lin ang="5400000" scaled="0"/>
                </a:gradFill>
                <a:latin typeface="+mj-lt"/>
                <a:ea typeface="Segoe UI" pitchFamily="34" charset="0"/>
                <a:cs typeface="Segoe UI" pitchFamily="34" charset="0"/>
              </a:rPr>
              <a:t>Visual Studio 2013</a:t>
            </a:r>
          </a:p>
        </p:txBody>
      </p:sp>
      <p:sp>
        <p:nvSpPr>
          <p:cNvPr id="52" name="Rectangle 51"/>
          <p:cNvSpPr/>
          <p:nvPr/>
        </p:nvSpPr>
        <p:spPr>
          <a:xfrm>
            <a:off x="6089246" y="1677477"/>
            <a:ext cx="6064262" cy="447055"/>
          </a:xfrm>
          <a:prstGeom prst="rect">
            <a:avLst/>
          </a:prstGeom>
          <a:solidFill>
            <a:srgbClr val="8A3986"/>
          </a:solidFill>
          <a:ln w="10795" cap="flat" cmpd="sng" algn="ctr">
            <a:noFill/>
            <a:prstDash val="solid"/>
          </a:ln>
          <a:effectLst/>
        </p:spPr>
        <p:txBody>
          <a:bodyPr rtlCol="0" anchor="ctr"/>
          <a:lstStyle/>
          <a:p>
            <a:pPr defTabSz="932563"/>
            <a:r>
              <a:rPr lang="en-US" sz="1428" kern="0" dirty="0">
                <a:gradFill>
                  <a:gsLst>
                    <a:gs pos="100000">
                      <a:srgbClr val="FFFFFF"/>
                    </a:gs>
                    <a:gs pos="0">
                      <a:srgbClr val="FFFFFF"/>
                    </a:gs>
                  </a:gsLst>
                  <a:lin ang="5400000" scaled="0"/>
                </a:gradFill>
              </a:rPr>
              <a:t>TEST PROFESSIONAL WITH MSDN</a:t>
            </a:r>
          </a:p>
        </p:txBody>
      </p:sp>
      <p:sp>
        <p:nvSpPr>
          <p:cNvPr id="53" name="Rectangle 52"/>
          <p:cNvSpPr/>
          <p:nvPr/>
        </p:nvSpPr>
        <p:spPr>
          <a:xfrm>
            <a:off x="275378" y="1677477"/>
            <a:ext cx="5576267" cy="447056"/>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MSDN PLATFORMS</a:t>
            </a:r>
          </a:p>
        </p:txBody>
      </p:sp>
      <p:sp>
        <p:nvSpPr>
          <p:cNvPr id="54" name="Rectangle 42"/>
          <p:cNvSpPr/>
          <p:nvPr/>
        </p:nvSpPr>
        <p:spPr>
          <a:xfrm>
            <a:off x="275377" y="2720339"/>
            <a:ext cx="5550217" cy="728509"/>
          </a:xfrm>
          <a:prstGeom prst="rect">
            <a:avLst/>
          </a:prstGeom>
          <a:solidFill>
            <a:srgbClr val="0072C6"/>
          </a:solidFill>
          <a:ln w="10795" cap="flat" cmpd="sng" algn="ctr">
            <a:noFill/>
            <a:prstDash val="solid"/>
          </a:ln>
          <a:effectLst/>
        </p:spPr>
        <p:txBody>
          <a:bodyPr rtlCol="0" anchor="ctr"/>
          <a:lstStyle/>
          <a:p>
            <a:pPr defTabSz="932563">
              <a:defRPr/>
            </a:pPr>
            <a:r>
              <a:rPr lang="en-US" sz="1632" kern="0" dirty="0">
                <a:gradFill>
                  <a:gsLst>
                    <a:gs pos="100000">
                      <a:srgbClr val="FFFFFF"/>
                    </a:gs>
                    <a:gs pos="0">
                      <a:srgbClr val="FFFFFF"/>
                    </a:gs>
                  </a:gsLst>
                  <a:lin ang="5400000" scaled="0"/>
                </a:gradFill>
                <a:latin typeface="+mj-lt"/>
              </a:rPr>
              <a:t>MSDN PLATFORMS</a:t>
            </a:r>
          </a:p>
        </p:txBody>
      </p:sp>
      <p:sp>
        <p:nvSpPr>
          <p:cNvPr id="55" name="Rectangle 54"/>
          <p:cNvSpPr/>
          <p:nvPr/>
        </p:nvSpPr>
        <p:spPr>
          <a:xfrm>
            <a:off x="6097732" y="2716790"/>
            <a:ext cx="6055776" cy="732057"/>
          </a:xfrm>
          <a:prstGeom prst="rect">
            <a:avLst/>
          </a:prstGeom>
          <a:solidFill>
            <a:srgbClr val="0072C6"/>
          </a:solidFill>
          <a:ln w="10795" cap="flat" cmpd="sng" algn="ctr">
            <a:noFill/>
            <a:prstDash val="solid"/>
          </a:ln>
          <a:effectLst/>
        </p:spPr>
        <p:txBody>
          <a:bodyPr rtlCol="0" anchor="ctr"/>
          <a:lstStyle/>
          <a:p>
            <a:pPr defTabSz="932563"/>
            <a:r>
              <a:rPr lang="en-US" sz="1632" kern="0" dirty="0">
                <a:gradFill>
                  <a:gsLst>
                    <a:gs pos="100000">
                      <a:srgbClr val="FFFFFF"/>
                    </a:gs>
                    <a:gs pos="0">
                      <a:srgbClr val="FFFFFF"/>
                    </a:gs>
                  </a:gsLst>
                  <a:lin ang="5400000" scaled="0"/>
                </a:gradFill>
                <a:latin typeface="+mj-lt"/>
              </a:rPr>
              <a:t>TEST PROFESSIONAL WITH MSDN</a:t>
            </a:r>
          </a:p>
        </p:txBody>
      </p:sp>
      <p:sp>
        <p:nvSpPr>
          <p:cNvPr id="59" name="TextBox 43"/>
          <p:cNvSpPr txBox="1"/>
          <p:nvPr/>
        </p:nvSpPr>
        <p:spPr>
          <a:xfrm>
            <a:off x="272671" y="3599460"/>
            <a:ext cx="5573232" cy="793391"/>
          </a:xfrm>
          <a:prstGeom prst="rect">
            <a:avLst/>
          </a:prstGeom>
          <a:noFill/>
        </p:spPr>
        <p:txBody>
          <a:bodyPr wrap="square" lIns="93260" tIns="93260" rIns="0" bIns="93260" rtlCol="0">
            <a:spAutoFit/>
          </a:bodyPr>
          <a:lstStyle/>
          <a:p>
            <a:pPr defTabSz="911510">
              <a:lnSpc>
                <a:spcPct val="90000"/>
              </a:lnSpc>
              <a:spcBef>
                <a:spcPts val="408"/>
              </a:spcBef>
            </a:pPr>
            <a:r>
              <a:rPr lang="en-US" sz="1428" kern="0" dirty="0">
                <a:solidFill>
                  <a:schemeClr val="bg1"/>
                </a:solidFill>
              </a:rPr>
              <a:t>MSDN Platforms provides your organization cost effective access to wide range of resources that help you innovate and succeed using Microsoft platforms, without the incremental cost of an IDE.</a:t>
            </a:r>
          </a:p>
        </p:txBody>
      </p:sp>
      <p:sp>
        <p:nvSpPr>
          <p:cNvPr id="60" name="TextBox 44"/>
          <p:cNvSpPr txBox="1"/>
          <p:nvPr/>
        </p:nvSpPr>
        <p:spPr>
          <a:xfrm>
            <a:off x="272671" y="4440028"/>
            <a:ext cx="5570526" cy="2172474"/>
          </a:xfrm>
          <a:prstGeom prst="rect">
            <a:avLst/>
          </a:prstGeom>
          <a:noFill/>
        </p:spPr>
        <p:txBody>
          <a:bodyPr wrap="square" lIns="93260" tIns="93260" rIns="0" bIns="0" rtlCol="0">
            <a:spAutoFit/>
          </a:bodyPr>
          <a:lstStyle/>
          <a:p>
            <a:pPr defTabSz="893724">
              <a:spcBef>
                <a:spcPts val="390"/>
              </a:spcBef>
              <a:buSzPct val="50000"/>
            </a:pPr>
            <a:r>
              <a:rPr lang="en-US" sz="1224" b="1" dirty="0">
                <a:gradFill>
                  <a:gsLst>
                    <a:gs pos="0">
                      <a:srgbClr val="000000"/>
                    </a:gs>
                    <a:gs pos="100000">
                      <a:srgbClr val="000000"/>
                    </a:gs>
                  </a:gsLst>
                  <a:lin ang="5400000" scaled="0"/>
                </a:gradFill>
              </a:rPr>
              <a:t>IT Pros: </a:t>
            </a:r>
            <a:r>
              <a:rPr lang="en-US" sz="1224" dirty="0">
                <a:gradFill>
                  <a:gsLst>
                    <a:gs pos="0">
                      <a:srgbClr val="000000"/>
                    </a:gs>
                    <a:gs pos="100000">
                      <a:srgbClr val="000000"/>
                    </a:gs>
                  </a:gsLst>
                  <a:lin ang="5400000" scaled="0"/>
                </a:gradFill>
              </a:rPr>
              <a:t>Convenient, cost-effective and comprehensive access to </a:t>
            </a:r>
            <a:br>
              <a:rPr lang="en-US" sz="1224" dirty="0">
                <a:gradFill>
                  <a:gsLst>
                    <a:gs pos="0">
                      <a:srgbClr val="000000"/>
                    </a:gs>
                    <a:gs pos="100000">
                      <a:srgbClr val="000000"/>
                    </a:gs>
                  </a:gsLst>
                  <a:lin ang="5400000" scaled="0"/>
                </a:gradFill>
              </a:rPr>
            </a:br>
            <a:r>
              <a:rPr lang="en-US" sz="1224" dirty="0">
                <a:gradFill>
                  <a:gsLst>
                    <a:gs pos="0">
                      <a:srgbClr val="000000"/>
                    </a:gs>
                    <a:gs pos="100000">
                      <a:srgbClr val="000000"/>
                    </a:gs>
                  </a:gsLst>
                  <a:lin ang="5400000" scaled="0"/>
                </a:gradFill>
              </a:rPr>
              <a:t>Microsoft software and services to set up development and test environments for their IT organization.</a:t>
            </a:r>
          </a:p>
          <a:p>
            <a:pPr defTabSz="893724">
              <a:spcBef>
                <a:spcPts val="390"/>
              </a:spcBef>
              <a:buSzPct val="50000"/>
            </a:pPr>
            <a:r>
              <a:rPr lang="en-US" sz="1224" b="1" dirty="0">
                <a:gradFill>
                  <a:gsLst>
                    <a:gs pos="0">
                      <a:srgbClr val="000000"/>
                    </a:gs>
                    <a:gs pos="100000">
                      <a:srgbClr val="000000"/>
                    </a:gs>
                  </a:gsLst>
                  <a:lin ang="5400000" scaled="0"/>
                </a:gradFill>
              </a:rPr>
              <a:t>Developers: </a:t>
            </a:r>
            <a:r>
              <a:rPr lang="en-US" sz="1224" dirty="0">
                <a:gradFill>
                  <a:gsLst>
                    <a:gs pos="0">
                      <a:srgbClr val="000000"/>
                    </a:gs>
                    <a:gs pos="100000">
                      <a:srgbClr val="000000"/>
                    </a:gs>
                  </a:gsLst>
                  <a:lin ang="5400000" scaled="0"/>
                </a:gradFill>
              </a:rPr>
              <a:t>Convenient, cost-effective and comprehensive access to Microsoft software and services to build high-quality applications for the Web, Cloud and Windows.</a:t>
            </a:r>
          </a:p>
          <a:p>
            <a:pPr marL="116575" indent="-116575" defTabSz="911510">
              <a:spcBef>
                <a:spcPts val="408"/>
              </a:spcBef>
              <a:buSzPct val="85000"/>
              <a:buFont typeface="Arial" panose="020B0604020202020204" pitchFamily="34" charset="0"/>
              <a:buChar char="•"/>
            </a:pPr>
            <a:r>
              <a:rPr lang="en-US" sz="1224" kern="0" dirty="0">
                <a:gradFill>
                  <a:gsLst>
                    <a:gs pos="0">
                      <a:srgbClr val="000000"/>
                    </a:gs>
                    <a:gs pos="100000">
                      <a:srgbClr val="000000"/>
                    </a:gs>
                  </a:gsLst>
                  <a:lin ang="5400000" scaled="0"/>
                </a:gradFill>
              </a:rPr>
              <a:t>Comprehensive access to Microsoft software for Dev/Test, including all services </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$100/month for Dev/Test on Microsoft Azure, plus Visual Studio Online Advanced, Pluralsight training &amp; support</a:t>
            </a:r>
          </a:p>
        </p:txBody>
      </p:sp>
      <p:sp>
        <p:nvSpPr>
          <p:cNvPr id="61" name="TextBox 60"/>
          <p:cNvSpPr txBox="1"/>
          <p:nvPr/>
        </p:nvSpPr>
        <p:spPr>
          <a:xfrm>
            <a:off x="6106087" y="3599460"/>
            <a:ext cx="5686957" cy="793391"/>
          </a:xfrm>
          <a:prstGeom prst="rect">
            <a:avLst/>
          </a:prstGeom>
          <a:noFill/>
        </p:spPr>
        <p:txBody>
          <a:bodyPr wrap="square" lIns="93260" tIns="93260" rIns="0" bIns="93260" rtlCol="0">
            <a:spAutoFit/>
          </a:bodyPr>
          <a:lstStyle/>
          <a:p>
            <a:pPr defTabSz="911510">
              <a:lnSpc>
                <a:spcPct val="90000"/>
              </a:lnSpc>
              <a:spcBef>
                <a:spcPts val="408"/>
              </a:spcBef>
            </a:pPr>
            <a:r>
              <a:rPr lang="en-US" sz="1428" kern="0" dirty="0">
                <a:solidFill>
                  <a:schemeClr val="bg1"/>
                </a:solidFill>
              </a:rPr>
              <a:t>Visual Studio Test Professional 2015 with MSDN integrates testers, </a:t>
            </a:r>
            <a:r>
              <a:rPr lang="en-US" sz="1428" kern="0" spc="-41" dirty="0">
                <a:solidFill>
                  <a:schemeClr val="bg1"/>
                </a:solidFill>
              </a:rPr>
              <a:t>product managers, and other stakeholders directly into the development </a:t>
            </a:r>
            <a:r>
              <a:rPr lang="en-US" sz="1428" kern="0" dirty="0">
                <a:solidFill>
                  <a:schemeClr val="bg1"/>
                </a:solidFill>
              </a:rPr>
              <a:t>process with a unified development solution.</a:t>
            </a:r>
          </a:p>
        </p:txBody>
      </p:sp>
      <p:sp>
        <p:nvSpPr>
          <p:cNvPr id="62" name="TextBox 61"/>
          <p:cNvSpPr txBox="1"/>
          <p:nvPr/>
        </p:nvSpPr>
        <p:spPr>
          <a:xfrm>
            <a:off x="6099679" y="4440028"/>
            <a:ext cx="6092375" cy="2573879"/>
          </a:xfrm>
          <a:prstGeom prst="rect">
            <a:avLst/>
          </a:prstGeom>
          <a:noFill/>
        </p:spPr>
        <p:txBody>
          <a:bodyPr wrap="square" lIns="93260" tIns="93260" rIns="0" bIns="0" rtlCol="0">
            <a:spAutoFit/>
          </a:bodyPr>
          <a:lstStyle/>
          <a:p>
            <a:pPr defTabSz="911510">
              <a:spcBef>
                <a:spcPts val="408"/>
              </a:spcBef>
              <a:buSzPct val="50000"/>
            </a:pPr>
            <a:r>
              <a:rPr lang="en-US" sz="1224" b="1" dirty="0">
                <a:gradFill>
                  <a:gsLst>
                    <a:gs pos="0">
                      <a:srgbClr val="000000"/>
                    </a:gs>
                    <a:gs pos="100000">
                      <a:srgbClr val="000000"/>
                    </a:gs>
                  </a:gsLst>
                  <a:lin ang="5400000" scaled="0"/>
                </a:gradFill>
              </a:rPr>
              <a:t>Testers, Product Managers, Operations Engineers </a:t>
            </a:r>
            <a:r>
              <a:rPr lang="en-US" sz="1224" dirty="0">
                <a:gradFill>
                  <a:gsLst>
                    <a:gs pos="0">
                      <a:srgbClr val="000000"/>
                    </a:gs>
                    <a:gs pos="100000">
                      <a:srgbClr val="000000"/>
                    </a:gs>
                  </a:gsLst>
                  <a:lin ang="5400000" scaled="0"/>
                </a:gradFill>
              </a:rPr>
              <a:t>advanced tools, services, and resources they need to drive quality and collaboration throughout the development process.</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Exploratory Testing, Manual Testing including fast-forward</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Test Case Management, Stakeholder feedback tool</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Physical and Virtual Lab Management and Release Management</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Agile project management and team collaboration</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Quality Dashboards</a:t>
            </a:r>
          </a:p>
          <a:p>
            <a:pPr marL="116575" indent="-116575" defTabSz="911510">
              <a:spcBef>
                <a:spcPts val="408"/>
              </a:spcBef>
              <a:buSzPct val="85000"/>
              <a:buFont typeface="Arial" panose="020B0604020202020204" pitchFamily="34" charset="0"/>
              <a:buChar char="•"/>
              <a:defRPr/>
            </a:pPr>
            <a:r>
              <a:rPr lang="en-US" sz="1224" kern="0" spc="-10" dirty="0">
                <a:gradFill>
                  <a:gsLst>
                    <a:gs pos="0">
                      <a:srgbClr val="000000"/>
                    </a:gs>
                    <a:gs pos="100000">
                      <a:srgbClr val="000000"/>
                    </a:gs>
                  </a:gsLst>
                  <a:lin ang="5400000" scaled="0"/>
                </a:gradFill>
              </a:rPr>
              <a:t>Core software for Dev/Test (Windows, Windows Server, SQL Server)</a:t>
            </a:r>
          </a:p>
          <a:p>
            <a:pPr marL="116575" indent="-116575" defTabSz="911510">
              <a:spcBef>
                <a:spcPts val="408"/>
              </a:spcBef>
              <a:buSzPct val="85000"/>
              <a:buFont typeface="Arial" panose="020B0604020202020204" pitchFamily="34" charset="0"/>
              <a:buChar char="•"/>
              <a:defRPr/>
            </a:pPr>
            <a:r>
              <a:rPr lang="en-US" sz="1224" dirty="0">
                <a:gradFill>
                  <a:gsLst>
                    <a:gs pos="0">
                      <a:srgbClr val="000000"/>
                    </a:gs>
                    <a:gs pos="100000">
                      <a:srgbClr val="000000"/>
                    </a:gs>
                  </a:gsLst>
                  <a:lin ang="5400000" scaled="0"/>
                </a:gradFill>
              </a:rPr>
              <a:t>$50/month for Dev/Test on Microsoft Azure, plus Visual Studio Online Advanced, Pluralsight training &amp; support</a:t>
            </a:r>
          </a:p>
        </p:txBody>
      </p:sp>
      <p:sp>
        <p:nvSpPr>
          <p:cNvPr id="64" name="Isosceles Triangle 63"/>
          <p:cNvSpPr/>
          <p:nvPr/>
        </p:nvSpPr>
        <p:spPr bwMode="auto">
          <a:xfrm rot="10800000">
            <a:off x="275378" y="2122120"/>
            <a:ext cx="949027" cy="504954"/>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Isosceles Triangle 64"/>
          <p:cNvSpPr/>
          <p:nvPr/>
        </p:nvSpPr>
        <p:spPr bwMode="auto">
          <a:xfrm rot="10800000">
            <a:off x="6089246" y="2122120"/>
            <a:ext cx="949027" cy="504954"/>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22432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New features in VS 2015 IDE</a:t>
            </a:r>
            <a:endParaRPr lang="he-IL" dirty="0"/>
          </a:p>
        </p:txBody>
      </p:sp>
    </p:spTree>
    <p:extLst>
      <p:ext uri="{BB962C8B-B14F-4D97-AF65-F5344CB8AC3E}">
        <p14:creationId xmlns:p14="http://schemas.microsoft.com/office/powerpoint/2010/main" val="12957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and VB Editor new Features</a:t>
            </a:r>
            <a:endParaRPr lang="he-IL" dirty="0"/>
          </a:p>
        </p:txBody>
      </p:sp>
      <p:sp>
        <p:nvSpPr>
          <p:cNvPr id="3" name="Text Placeholder 2"/>
          <p:cNvSpPr>
            <a:spLocks noGrp="1"/>
          </p:cNvSpPr>
          <p:nvPr>
            <p:ph type="body" sz="quarter" idx="13"/>
          </p:nvPr>
        </p:nvSpPr>
        <p:spPr>
          <a:xfrm>
            <a:off x="274640" y="1172114"/>
            <a:ext cx="11889564" cy="627864"/>
          </a:xfrm>
        </p:spPr>
        <p:txBody>
          <a:bodyPr/>
          <a:lstStyle/>
          <a:p>
            <a:r>
              <a:rPr lang="en-US" sz="3200" dirty="0"/>
              <a:t>Formatting</a:t>
            </a:r>
            <a:endParaRPr lang="he-IL" sz="3200" dirty="0"/>
          </a:p>
        </p:txBody>
      </p:sp>
      <p:pic>
        <p:nvPicPr>
          <p:cNvPr id="4" name="Picture 3"/>
          <p:cNvPicPr>
            <a:picLocks noChangeAspect="1"/>
          </p:cNvPicPr>
          <p:nvPr/>
        </p:nvPicPr>
        <p:blipFill>
          <a:blip r:embed="rId3"/>
          <a:stretch>
            <a:fillRect/>
          </a:stretch>
        </p:blipFill>
        <p:spPr>
          <a:xfrm>
            <a:off x="503237" y="1897062"/>
            <a:ext cx="7978883" cy="4648200"/>
          </a:xfrm>
          <a:prstGeom prst="rect">
            <a:avLst/>
          </a:prstGeom>
        </p:spPr>
      </p:pic>
      <p:sp>
        <p:nvSpPr>
          <p:cNvPr id="5" name="Bevel 4">
            <a:hlinkClick r:id="rId4" action="ppaction://hlinkfile"/>
          </p:cNvPr>
          <p:cNvSpPr/>
          <p:nvPr/>
        </p:nvSpPr>
        <p:spPr bwMode="auto">
          <a:xfrm>
            <a:off x="10535462" y="5707062"/>
            <a:ext cx="1600200" cy="838200"/>
          </a:xfrm>
          <a:prstGeom prst="beve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demo</a:t>
            </a: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34963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and VB Editor new Features</a:t>
            </a:r>
            <a:endParaRPr lang="he-IL" dirty="0"/>
          </a:p>
        </p:txBody>
      </p:sp>
      <p:sp>
        <p:nvSpPr>
          <p:cNvPr id="3" name="Text Placeholder 2"/>
          <p:cNvSpPr>
            <a:spLocks noGrp="1"/>
          </p:cNvSpPr>
          <p:nvPr>
            <p:ph type="body" sz="quarter" idx="13"/>
          </p:nvPr>
        </p:nvSpPr>
        <p:spPr/>
        <p:txBody>
          <a:bodyPr/>
          <a:lstStyle/>
          <a:p>
            <a:r>
              <a:rPr lang="en-US" dirty="0"/>
              <a:t>Add Using command - now supports "fuzzy" matching for misspelled types</a:t>
            </a:r>
            <a:endParaRPr lang="he-IL" dirty="0"/>
          </a:p>
        </p:txBody>
      </p:sp>
      <p:pic>
        <p:nvPicPr>
          <p:cNvPr id="2050" name="Picture 2" descr="C# Add Using comm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3268662"/>
            <a:ext cx="10091928"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1736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Editor new Features</a:t>
            </a:r>
            <a:endParaRPr lang="he-IL" dirty="0"/>
          </a:p>
        </p:txBody>
      </p:sp>
      <p:sp>
        <p:nvSpPr>
          <p:cNvPr id="3" name="Text Placeholder 2"/>
          <p:cNvSpPr>
            <a:spLocks noGrp="1"/>
          </p:cNvSpPr>
          <p:nvPr>
            <p:ph type="body" sz="quarter" idx="13"/>
          </p:nvPr>
        </p:nvSpPr>
        <p:spPr>
          <a:xfrm>
            <a:off x="274640" y="1818958"/>
            <a:ext cx="11889564" cy="738087"/>
          </a:xfrm>
        </p:spPr>
        <p:txBody>
          <a:bodyPr/>
          <a:lstStyle/>
          <a:p>
            <a:r>
              <a:rPr lang="en-US" dirty="0"/>
              <a:t>Interactive Window + Execute In Interactive</a:t>
            </a:r>
            <a:endParaRPr lang="he-IL" dirty="0"/>
          </a:p>
        </p:txBody>
      </p:sp>
      <p:pic>
        <p:nvPicPr>
          <p:cNvPr id="1026" name="Picture 2" descr="C# Execute In Interac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72" y="2725001"/>
            <a:ext cx="57721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 Interact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272" y="4030662"/>
            <a:ext cx="24384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Bevel 5">
            <a:hlinkClick r:id="rId5" action="ppaction://hlinkfile"/>
          </p:cNvPr>
          <p:cNvSpPr/>
          <p:nvPr/>
        </p:nvSpPr>
        <p:spPr bwMode="auto">
          <a:xfrm>
            <a:off x="579437" y="5630862"/>
            <a:ext cx="1600200" cy="838200"/>
          </a:xfrm>
          <a:prstGeom prst="beve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demo</a:t>
            </a: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980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Universal Windows Platform</a:t>
            </a:r>
            <a:endParaRPr lang="he-IL" dirty="0"/>
          </a:p>
        </p:txBody>
      </p:sp>
      <p:sp>
        <p:nvSpPr>
          <p:cNvPr id="5" name="Text Placeholder 4"/>
          <p:cNvSpPr>
            <a:spLocks noGrp="1"/>
          </p:cNvSpPr>
          <p:nvPr>
            <p:ph type="body" sz="quarter" idx="13"/>
          </p:nvPr>
        </p:nvSpPr>
        <p:spPr>
          <a:xfrm>
            <a:off x="7437437" y="467832"/>
            <a:ext cx="3809997" cy="572464"/>
          </a:xfrm>
        </p:spPr>
        <p:txBody>
          <a:bodyPr/>
          <a:lstStyle/>
          <a:p>
            <a:r>
              <a:rPr lang="en-US" sz="2800" dirty="0"/>
              <a:t>In-App toolbar</a:t>
            </a:r>
            <a:endParaRPr lang="he-IL" sz="2800" dirty="0"/>
          </a:p>
        </p:txBody>
      </p:sp>
      <p:grpSp>
        <p:nvGrpSpPr>
          <p:cNvPr id="12" name="Group 11"/>
          <p:cNvGrpSpPr/>
          <p:nvPr/>
        </p:nvGrpSpPr>
        <p:grpSpPr>
          <a:xfrm>
            <a:off x="3246437" y="1439862"/>
            <a:ext cx="5791200" cy="5275914"/>
            <a:chOff x="4922837" y="1439862"/>
            <a:chExt cx="5791200" cy="5275914"/>
          </a:xfrm>
        </p:grpSpPr>
        <p:pic>
          <p:nvPicPr>
            <p:cNvPr id="6" name="Picture 5"/>
            <p:cNvPicPr>
              <a:picLocks noChangeAspect="1"/>
            </p:cNvPicPr>
            <p:nvPr/>
          </p:nvPicPr>
          <p:blipFill rotWithShape="1">
            <a:blip r:embed="rId3"/>
            <a:srcRect b="28985"/>
            <a:stretch/>
          </p:blipFill>
          <p:spPr>
            <a:xfrm>
              <a:off x="4922837" y="1439862"/>
              <a:ext cx="5791200" cy="5275914"/>
            </a:xfrm>
            <a:prstGeom prst="rect">
              <a:avLst/>
            </a:prstGeom>
          </p:spPr>
        </p:pic>
        <p:sp>
          <p:nvSpPr>
            <p:cNvPr id="9" name="Oval 8"/>
            <p:cNvSpPr/>
            <p:nvPr/>
          </p:nvSpPr>
          <p:spPr bwMode="auto">
            <a:xfrm>
              <a:off x="6980237" y="1439862"/>
              <a:ext cx="1676400" cy="111718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1" name="Picture 10"/>
          <p:cNvPicPr>
            <a:picLocks noChangeAspect="1"/>
          </p:cNvPicPr>
          <p:nvPr/>
        </p:nvPicPr>
        <p:blipFill>
          <a:blip r:embed="rId4"/>
          <a:stretch>
            <a:fillRect/>
          </a:stretch>
        </p:blipFill>
        <p:spPr>
          <a:xfrm>
            <a:off x="1714726" y="1058862"/>
            <a:ext cx="9532707" cy="5776366"/>
          </a:xfrm>
          <a:prstGeom prst="rect">
            <a:avLst/>
          </a:prstGeom>
        </p:spPr>
      </p:pic>
      <p:sp>
        <p:nvSpPr>
          <p:cNvPr id="14" name="Bevel 13">
            <a:hlinkClick r:id="rId5" action="ppaction://hlinkfile"/>
          </p:cNvPr>
          <p:cNvSpPr/>
          <p:nvPr/>
        </p:nvSpPr>
        <p:spPr bwMode="auto">
          <a:xfrm>
            <a:off x="274637" y="5859462"/>
            <a:ext cx="1142997" cy="856314"/>
          </a:xfrm>
          <a:prstGeom prst="beve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Demo</a:t>
            </a:r>
            <a:endParaRPr lang="he-IL" sz="1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548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IDE improvements</a:t>
            </a:r>
            <a:endParaRPr lang="he-IL" dirty="0"/>
          </a:p>
        </p:txBody>
      </p:sp>
      <p:sp>
        <p:nvSpPr>
          <p:cNvPr id="5" name="Text Placeholder 4"/>
          <p:cNvSpPr>
            <a:spLocks noGrp="1"/>
          </p:cNvSpPr>
          <p:nvPr>
            <p:ph type="body" sz="quarter" idx="13"/>
          </p:nvPr>
        </p:nvSpPr>
        <p:spPr>
          <a:xfrm>
            <a:off x="274640" y="1132006"/>
            <a:ext cx="11889564" cy="738087"/>
          </a:xfrm>
        </p:spPr>
        <p:txBody>
          <a:bodyPr/>
          <a:lstStyle/>
          <a:p>
            <a:r>
              <a:rPr lang="en-US" dirty="0"/>
              <a:t>Auto update extensions</a:t>
            </a:r>
            <a:endParaRPr lang="he-IL" dirty="0"/>
          </a:p>
        </p:txBody>
      </p:sp>
      <p:pic>
        <p:nvPicPr>
          <p:cNvPr id="3076" name="Picture 4" descr="Auto-Update for Extensions in the Visual Studio 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1870093"/>
            <a:ext cx="8202266" cy="4903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08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for Apache Cordova</a:t>
            </a:r>
            <a:endParaRPr lang="he-IL" dirty="0"/>
          </a:p>
        </p:txBody>
      </p:sp>
      <p:sp>
        <p:nvSpPr>
          <p:cNvPr id="3" name="Text Placeholder 2"/>
          <p:cNvSpPr>
            <a:spLocks noGrp="1"/>
          </p:cNvSpPr>
          <p:nvPr>
            <p:ph type="body" sz="quarter" idx="13"/>
          </p:nvPr>
        </p:nvSpPr>
        <p:spPr>
          <a:xfrm>
            <a:off x="274640" y="1287462"/>
            <a:ext cx="11889564" cy="738087"/>
          </a:xfrm>
        </p:spPr>
        <p:txBody>
          <a:bodyPr/>
          <a:lstStyle/>
          <a:p>
            <a:r>
              <a:rPr lang="en-US" dirty="0"/>
              <a:t>Develop Hybrid mobile apps with VS</a:t>
            </a:r>
            <a:endParaRPr lang="he-IL" dirty="0"/>
          </a:p>
        </p:txBody>
      </p:sp>
      <p:pic>
        <p:nvPicPr>
          <p:cNvPr id="4100" name="Picture 4" descr="Project template lo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2354262"/>
            <a:ext cx="6510528"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dd plug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2100159"/>
            <a:ext cx="8687522" cy="41923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dit page ti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637" y="1244189"/>
            <a:ext cx="7309175" cy="5502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1837" y="5647664"/>
            <a:ext cx="6400800" cy="627864"/>
          </a:xfrm>
          <a:prstGeom prst="rect">
            <a:avLst/>
          </a:prstGeom>
          <a:noFill/>
        </p:spPr>
        <p:txBody>
          <a:bodyPr wrap="square" lIns="182880" tIns="146304" rIns="182880" bIns="146304" rtlCol="1">
            <a:spAutoFit/>
          </a:bodyPr>
          <a:lstStyle/>
          <a:p>
            <a:pPr>
              <a:lnSpc>
                <a:spcPct val="90000"/>
              </a:lnSpc>
              <a:spcAft>
                <a:spcPts val="600"/>
              </a:spcAft>
            </a:pPr>
            <a:r>
              <a:rPr lang="en-US" sz="2400" dirty="0">
                <a:solidFill>
                  <a:srgbClr val="00BCF2"/>
                </a:solidFill>
              </a:rPr>
              <a:t>http://taco.visualstudio.com/</a:t>
            </a:r>
            <a:endParaRPr lang="he-IL" sz="2400" dirty="0" err="1">
              <a:solidFill>
                <a:srgbClr val="00BCF2"/>
              </a:solidFill>
            </a:endParaRPr>
          </a:p>
        </p:txBody>
      </p:sp>
    </p:spTree>
    <p:extLst>
      <p:ext uri="{BB962C8B-B14F-4D97-AF65-F5344CB8AC3E}">
        <p14:creationId xmlns:p14="http://schemas.microsoft.com/office/powerpoint/2010/main" val="1431476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00"/>
                                        </p:tgtEl>
                                      </p:cBhvr>
                                    </p:animEffect>
                                    <p:set>
                                      <p:cBhvr>
                                        <p:cTn id="7" dur="1" fill="hold">
                                          <p:stCondLst>
                                            <p:cond delay="499"/>
                                          </p:stCondLst>
                                        </p:cTn>
                                        <p:tgtEl>
                                          <p:spTgt spid="410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106"/>
                                        </p:tgtEl>
                                        <p:attrNameLst>
                                          <p:attrName>style.visibility</p:attrName>
                                        </p:attrNameLst>
                                      </p:cBhvr>
                                      <p:to>
                                        <p:strVal val="visible"/>
                                      </p:to>
                                    </p:set>
                                    <p:animEffect transition="in" filter="fade">
                                      <p:cBhvr>
                                        <p:cTn id="10" dur="500"/>
                                        <p:tgtEl>
                                          <p:spTgt spid="41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fade">
                                      <p:cBhvr>
                                        <p:cTn id="15" dur="500"/>
                                        <p:tgtEl>
                                          <p:spTgt spid="4102"/>
                                        </p:tgtEl>
                                      </p:cBhvr>
                                    </p:animEffect>
                                  </p:childTnLst>
                                </p:cTn>
                              </p:par>
                              <p:par>
                                <p:cTn id="16" presetID="10" presetClass="exit" presetSubtype="0" fill="hold" nodeType="withEffect">
                                  <p:stCondLst>
                                    <p:cond delay="0"/>
                                  </p:stCondLst>
                                  <p:childTnLst>
                                    <p:animEffect transition="out" filter="fade">
                                      <p:cBhvr>
                                        <p:cTn id="17" dur="500"/>
                                        <p:tgtEl>
                                          <p:spTgt spid="4106"/>
                                        </p:tgtEl>
                                      </p:cBhvr>
                                    </p:animEffect>
                                    <p:set>
                                      <p:cBhvr>
                                        <p:cTn id="18" dur="1" fill="hold">
                                          <p:stCondLst>
                                            <p:cond delay="499"/>
                                          </p:stCondLst>
                                        </p:cTn>
                                        <p:tgtEl>
                                          <p:spTgt spid="410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Best with V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03314" y="6311289"/>
            <a:ext cx="6230834" cy="29390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Visual Studio Emulator for Android</a:t>
            </a:r>
            <a:endParaRPr lang="he-IL" dirty="0"/>
          </a:p>
        </p:txBody>
      </p:sp>
      <p:sp>
        <p:nvSpPr>
          <p:cNvPr id="4" name="Text Placeholder 3"/>
          <p:cNvSpPr>
            <a:spLocks noGrp="1"/>
          </p:cNvSpPr>
          <p:nvPr>
            <p:ph type="body" sz="quarter" idx="11"/>
          </p:nvPr>
        </p:nvSpPr>
        <p:spPr>
          <a:xfrm>
            <a:off x="274643" y="1818958"/>
            <a:ext cx="5486399" cy="3447098"/>
          </a:xfrm>
        </p:spPr>
        <p:txBody>
          <a:bodyPr/>
          <a:lstStyle/>
          <a:p>
            <a:r>
              <a:rPr lang="en-US" sz="2000" b="1" dirty="0"/>
              <a:t>Fast </a:t>
            </a:r>
            <a:r>
              <a:rPr lang="en-US" sz="2000" dirty="0"/>
              <a:t>Validate your app at lighting speed</a:t>
            </a:r>
          </a:p>
          <a:p>
            <a:r>
              <a:rPr lang="en-US" sz="2000" b="1" dirty="0"/>
              <a:t>Command-line interface</a:t>
            </a:r>
            <a:r>
              <a:rPr lang="en-US" sz="2000" dirty="0"/>
              <a:t>. interact with the emulator manager (list, install, start profiles, etc.) </a:t>
            </a:r>
          </a:p>
          <a:p>
            <a:r>
              <a:rPr lang="en-US" sz="2000" b="1" dirty="0"/>
              <a:t>Drag-and-drop zip libraries</a:t>
            </a:r>
            <a:r>
              <a:rPr lang="en-US" sz="2000" dirty="0"/>
              <a:t> onto the emulator will now automatically unpack and install it.</a:t>
            </a:r>
          </a:p>
          <a:p>
            <a:r>
              <a:rPr lang="en-US" sz="2000" b="1" dirty="0"/>
              <a:t>SD Card tab </a:t>
            </a:r>
            <a:r>
              <a:rPr lang="en-US" sz="2000" dirty="0"/>
              <a:t>push and pull data to and from the SD Card.</a:t>
            </a:r>
          </a:p>
          <a:p>
            <a:r>
              <a:rPr lang="en-US" sz="2000" b="1" dirty="0"/>
              <a:t>Standalone without Visual Studio</a:t>
            </a:r>
            <a:r>
              <a:rPr lang="en-US" sz="2000" dirty="0"/>
              <a:t>.</a:t>
            </a:r>
          </a:p>
          <a:p>
            <a:endParaRPr lang="he-IL" sz="2000" dirty="0"/>
          </a:p>
        </p:txBody>
      </p:sp>
      <p:pic>
        <p:nvPicPr>
          <p:cNvPr id="5122" name="Picture 2" descr="Device profi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7" y="-7938"/>
            <a:ext cx="6215911" cy="39093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rk your own 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495" y="3922397"/>
            <a:ext cx="6234980" cy="2470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3693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220662"/>
            <a:ext cx="5486399" cy="1098762"/>
          </a:xfrm>
        </p:spPr>
        <p:txBody>
          <a:bodyPr/>
          <a:lstStyle/>
          <a:p>
            <a:r>
              <a:rPr lang="en-US" dirty="0"/>
              <a:t>Agenda</a:t>
            </a:r>
          </a:p>
        </p:txBody>
      </p:sp>
      <p:sp>
        <p:nvSpPr>
          <p:cNvPr id="7" name="Picture Placeholder 6"/>
          <p:cNvSpPr>
            <a:spLocks noGrp="1"/>
          </p:cNvSpPr>
          <p:nvPr>
            <p:ph type="pic" sz="quarter" idx="10"/>
          </p:nvPr>
        </p:nvSpPr>
        <p:spPr/>
      </p:sp>
      <p:sp>
        <p:nvSpPr>
          <p:cNvPr id="5" name="Text Placeholder 4"/>
          <p:cNvSpPr>
            <a:spLocks noGrp="1"/>
          </p:cNvSpPr>
          <p:nvPr>
            <p:ph type="body" sz="quarter" idx="4294967295"/>
          </p:nvPr>
        </p:nvSpPr>
        <p:spPr>
          <a:xfrm>
            <a:off x="0" y="1668462"/>
            <a:ext cx="5484813" cy="6155531"/>
          </a:xfrm>
        </p:spPr>
        <p:txBody>
          <a:bodyPr/>
          <a:lstStyle/>
          <a:p>
            <a:r>
              <a:rPr lang="en-US" dirty="0"/>
              <a:t>Microsoft Vision</a:t>
            </a:r>
          </a:p>
          <a:p>
            <a:r>
              <a:rPr lang="en-US" dirty="0"/>
              <a:t>Visual Studio products</a:t>
            </a:r>
          </a:p>
          <a:p>
            <a:r>
              <a:rPr lang="en-US" dirty="0"/>
              <a:t>Xamarin Acquisition</a:t>
            </a:r>
          </a:p>
          <a:p>
            <a:r>
              <a:rPr lang="en-US" dirty="0"/>
              <a:t>What’s new – Demos</a:t>
            </a:r>
          </a:p>
          <a:p>
            <a:r>
              <a:rPr lang="en-US" dirty="0"/>
              <a:t>Extra</a:t>
            </a:r>
          </a:p>
          <a:p>
            <a:endParaRPr lang="en-US" dirty="0"/>
          </a:p>
          <a:p>
            <a:endParaRPr lang="en-US" dirty="0"/>
          </a:p>
          <a:p>
            <a:endParaRPr lang="en-US" dirty="0"/>
          </a:p>
          <a:p>
            <a:endParaRPr lang="en-US" dirty="0"/>
          </a:p>
        </p:txBody>
      </p:sp>
      <p:sp>
        <p:nvSpPr>
          <p:cNvPr id="2" name="Rectangle 1"/>
          <p:cNvSpPr/>
          <p:nvPr/>
        </p:nvSpPr>
        <p:spPr>
          <a:xfrm>
            <a:off x="6097051" y="3312597"/>
            <a:ext cx="24237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Rectangle 2"/>
          <p:cNvSpPr/>
          <p:nvPr/>
        </p:nvSpPr>
        <p:spPr>
          <a:xfrm>
            <a:off x="6097051" y="3312597"/>
            <a:ext cx="24237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268368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641" y="1521031"/>
            <a:ext cx="1225313" cy="1076935"/>
          </a:xfrm>
          <a:prstGeom prst="rect">
            <a:avLst/>
          </a:prstGeom>
        </p:spPr>
      </p:pic>
      <p:sp>
        <p:nvSpPr>
          <p:cNvPr id="7" name="TextBox 6"/>
          <p:cNvSpPr txBox="1"/>
          <p:nvPr/>
        </p:nvSpPr>
        <p:spPr>
          <a:xfrm>
            <a:off x="4364131" y="1632054"/>
            <a:ext cx="5141153" cy="862581"/>
          </a:xfrm>
          <a:prstGeom prst="rect">
            <a:avLst/>
          </a:prstGeom>
          <a:noFill/>
        </p:spPr>
        <p:txBody>
          <a:bodyPr wrap="none" rtlCol="0">
            <a:spAutoFit/>
          </a:bodyPr>
          <a:lstStyle/>
          <a:p>
            <a:r>
              <a:rPr lang="en-US" sz="2448" b="1" dirty="0"/>
              <a:t>Client-side package</a:t>
            </a:r>
          </a:p>
          <a:p>
            <a:r>
              <a:rPr lang="en-US" sz="2448" i="1" dirty="0"/>
              <a:t>JavaScript libraries, CSS frameworks</a:t>
            </a:r>
          </a:p>
        </p:txBody>
      </p:sp>
      <p:sp>
        <p:nvSpPr>
          <p:cNvPr id="9" name="TextBox 8"/>
          <p:cNvSpPr txBox="1"/>
          <p:nvPr/>
        </p:nvSpPr>
        <p:spPr>
          <a:xfrm>
            <a:off x="4364132" y="3308518"/>
            <a:ext cx="6108238" cy="862581"/>
          </a:xfrm>
          <a:prstGeom prst="rect">
            <a:avLst/>
          </a:prstGeom>
          <a:noFill/>
        </p:spPr>
        <p:txBody>
          <a:bodyPr wrap="none" rtlCol="0">
            <a:spAutoFit/>
          </a:bodyPr>
          <a:lstStyle/>
          <a:p>
            <a:r>
              <a:rPr lang="en-US" sz="2448" b="1" dirty="0"/>
              <a:t>Tooling (and client-side package)</a:t>
            </a:r>
          </a:p>
          <a:p>
            <a:r>
              <a:rPr lang="en-US" sz="2448" i="1" dirty="0"/>
              <a:t>Task runners, compilers, bundlers, </a:t>
            </a:r>
            <a:r>
              <a:rPr lang="en-US" sz="2448" i="1" dirty="0" err="1"/>
              <a:t>minifiers</a:t>
            </a:r>
            <a:endParaRPr lang="en-US" sz="2448" i="1"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109" y="3423701"/>
            <a:ext cx="1740050" cy="677245"/>
          </a:xfrm>
          <a:prstGeom prst="rect">
            <a:avLst/>
          </a:prstGeom>
        </p:spPr>
      </p:pic>
      <p:sp>
        <p:nvSpPr>
          <p:cNvPr id="15" name="TextBox 14"/>
          <p:cNvSpPr txBox="1"/>
          <p:nvPr/>
        </p:nvSpPr>
        <p:spPr>
          <a:xfrm>
            <a:off x="4364127" y="5018295"/>
            <a:ext cx="3363674" cy="862581"/>
          </a:xfrm>
          <a:prstGeom prst="rect">
            <a:avLst/>
          </a:prstGeom>
          <a:noFill/>
        </p:spPr>
        <p:txBody>
          <a:bodyPr wrap="none" rtlCol="0">
            <a:spAutoFit/>
          </a:bodyPr>
          <a:lstStyle/>
          <a:p>
            <a:r>
              <a:rPr lang="en-US" sz="2448" b="1" dirty="0"/>
              <a:t>Task runners</a:t>
            </a:r>
          </a:p>
          <a:p>
            <a:r>
              <a:rPr lang="en-US" sz="2448" i="1" dirty="0"/>
              <a:t>Client-side automation</a:t>
            </a:r>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34975" t="17880" r="34059" b="17878"/>
          <a:stretch/>
        </p:blipFill>
        <p:spPr>
          <a:xfrm>
            <a:off x="2719644" y="5008710"/>
            <a:ext cx="728675" cy="944827"/>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0526" y="4965312"/>
            <a:ext cx="478174" cy="941860"/>
          </a:xfrm>
          <a:prstGeom prst="rect">
            <a:avLst/>
          </a:prstGeom>
        </p:spPr>
      </p:pic>
      <p:sp>
        <p:nvSpPr>
          <p:cNvPr id="4" name="Text Placeholder 3"/>
          <p:cNvSpPr>
            <a:spLocks noGrp="1"/>
          </p:cNvSpPr>
          <p:nvPr>
            <p:ph type="body" sz="quarter" idx="14"/>
          </p:nvPr>
        </p:nvSpPr>
        <p:spPr>
          <a:xfrm>
            <a:off x="274637" y="285210"/>
            <a:ext cx="11877675" cy="849463"/>
          </a:xfrm>
        </p:spPr>
        <p:txBody>
          <a:bodyPr/>
          <a:lstStyle/>
          <a:p>
            <a:r>
              <a:rPr lang="en-US" sz="4000" dirty="0"/>
              <a:t>Integration with Package managers and Task Runners</a:t>
            </a:r>
            <a:endParaRPr lang="he-IL" sz="4000" dirty="0"/>
          </a:p>
        </p:txBody>
      </p:sp>
    </p:spTree>
    <p:extLst>
      <p:ext uri="{BB962C8B-B14F-4D97-AF65-F5344CB8AC3E}">
        <p14:creationId xmlns:p14="http://schemas.microsoft.com/office/powerpoint/2010/main" val="2717270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NuGet</a:t>
            </a:r>
            <a:r>
              <a:rPr lang="en-US" dirty="0"/>
              <a:t> Package</a:t>
            </a:r>
            <a:endParaRPr lang="he-IL" dirty="0"/>
          </a:p>
        </p:txBody>
      </p:sp>
      <p:pic>
        <p:nvPicPr>
          <p:cNvPr id="4" name="Picture 3"/>
          <p:cNvPicPr>
            <a:picLocks noChangeAspect="1"/>
          </p:cNvPicPr>
          <p:nvPr/>
        </p:nvPicPr>
        <p:blipFill rotWithShape="1">
          <a:blip r:embed="rId2"/>
          <a:srcRect r="22869" b="27580"/>
          <a:stretch/>
        </p:blipFill>
        <p:spPr>
          <a:xfrm>
            <a:off x="1722437" y="1204914"/>
            <a:ext cx="9446876" cy="5543700"/>
          </a:xfrm>
          <a:prstGeom prst="rect">
            <a:avLst/>
          </a:prstGeom>
        </p:spPr>
      </p:pic>
      <p:pic>
        <p:nvPicPr>
          <p:cNvPr id="7" name="Picture 6"/>
          <p:cNvPicPr>
            <a:picLocks noChangeAspect="1"/>
          </p:cNvPicPr>
          <p:nvPr/>
        </p:nvPicPr>
        <p:blipFill rotWithShape="1">
          <a:blip r:embed="rId3"/>
          <a:srcRect b="30255"/>
          <a:stretch/>
        </p:blipFill>
        <p:spPr>
          <a:xfrm>
            <a:off x="236636" y="1196976"/>
            <a:ext cx="11922805" cy="5543700"/>
          </a:xfrm>
          <a:prstGeom prst="rect">
            <a:avLst/>
          </a:prstGeom>
        </p:spPr>
      </p:pic>
    </p:spTree>
    <p:extLst>
      <p:ext uri="{BB962C8B-B14F-4D97-AF65-F5344CB8AC3E}">
        <p14:creationId xmlns:p14="http://schemas.microsoft.com/office/powerpoint/2010/main" val="1240615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VS “15” - New acquisition experience</a:t>
            </a:r>
          </a:p>
        </p:txBody>
      </p:sp>
      <p:sp>
        <p:nvSpPr>
          <p:cNvPr id="2" name="Text Placeholder 1"/>
          <p:cNvSpPr>
            <a:spLocks noGrp="1"/>
          </p:cNvSpPr>
          <p:nvPr>
            <p:ph type="body" sz="quarter" idx="10"/>
          </p:nvPr>
        </p:nvSpPr>
        <p:spPr>
          <a:xfrm>
            <a:off x="274638" y="1212850"/>
            <a:ext cx="11887200" cy="6697218"/>
          </a:xfrm>
        </p:spPr>
        <p:txBody>
          <a:bodyPr/>
          <a:lstStyle/>
          <a:p>
            <a:r>
              <a:rPr lang="en-US" dirty="0"/>
              <a:t>Lightweight </a:t>
            </a:r>
          </a:p>
          <a:p>
            <a:pPr lvl="1"/>
            <a:r>
              <a:rPr lang="en-US" dirty="0"/>
              <a:t>Base install 250 MB</a:t>
            </a:r>
          </a:p>
          <a:p>
            <a:pPr lvl="1"/>
            <a:endParaRPr lang="en-US" sz="1600" dirty="0"/>
          </a:p>
          <a:p>
            <a:r>
              <a:rPr lang="en-US" dirty="0"/>
              <a:t>Fast </a:t>
            </a:r>
          </a:p>
          <a:p>
            <a:pPr lvl="1"/>
            <a:r>
              <a:rPr lang="en-US" dirty="0"/>
              <a:t>Base install average &lt;180s</a:t>
            </a:r>
          </a:p>
          <a:p>
            <a:pPr lvl="1"/>
            <a:endParaRPr lang="en-US" sz="1600" dirty="0"/>
          </a:p>
          <a:p>
            <a:r>
              <a:rPr lang="en-US" dirty="0"/>
              <a:t>Optimized </a:t>
            </a:r>
          </a:p>
          <a:p>
            <a:pPr lvl="1"/>
            <a:r>
              <a:rPr lang="en-US" dirty="0"/>
              <a:t>Installs only what you need</a:t>
            </a:r>
          </a:p>
          <a:p>
            <a:pPr lvl="1"/>
            <a:endParaRPr lang="en-US" sz="1600" dirty="0"/>
          </a:p>
          <a:p>
            <a:r>
              <a:rPr lang="en-US" dirty="0"/>
              <a:t>Low impact &amp; isolated</a:t>
            </a:r>
          </a:p>
          <a:p>
            <a:pPr lvl="1"/>
            <a:r>
              <a:rPr lang="en-US" dirty="0"/>
              <a:t>No more MSI and GAC</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6289" y="1363662"/>
            <a:ext cx="6415549" cy="4419600"/>
          </a:xfrm>
          <a:prstGeom prst="rect">
            <a:avLst/>
          </a:prstGeom>
          <a:effectLst/>
        </p:spPr>
      </p:pic>
      <p:sp>
        <p:nvSpPr>
          <p:cNvPr id="5" name="TextBox 4"/>
          <p:cNvSpPr txBox="1"/>
          <p:nvPr/>
        </p:nvSpPr>
        <p:spPr>
          <a:xfrm>
            <a:off x="6904037" y="6311261"/>
            <a:ext cx="4648200"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http://aka.ms/vsnext</a:t>
            </a:r>
          </a:p>
        </p:txBody>
      </p:sp>
    </p:spTree>
    <p:extLst>
      <p:ext uri="{BB962C8B-B14F-4D97-AF65-F5344CB8AC3E}">
        <p14:creationId xmlns:p14="http://schemas.microsoft.com/office/powerpoint/2010/main" val="1418861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new in Visual Studio 15 preview 2</a:t>
            </a:r>
            <a:endParaRPr lang="he-IL" dirty="0"/>
          </a:p>
        </p:txBody>
      </p:sp>
      <p:sp>
        <p:nvSpPr>
          <p:cNvPr id="4" name="Text Placeholder 3"/>
          <p:cNvSpPr>
            <a:spLocks noGrp="1"/>
          </p:cNvSpPr>
          <p:nvPr>
            <p:ph type="body" sz="quarter" idx="10"/>
          </p:nvPr>
        </p:nvSpPr>
        <p:spPr>
          <a:xfrm>
            <a:off x="274638" y="1212850"/>
            <a:ext cx="11887200" cy="738664"/>
          </a:xfrm>
        </p:spPr>
        <p:txBody>
          <a:bodyPr/>
          <a:lstStyle/>
          <a:p>
            <a:r>
              <a:rPr lang="en-US" dirty="0"/>
              <a:t>Open Folder</a:t>
            </a:r>
            <a:endParaRPr lang="he-IL" dirty="0"/>
          </a:p>
        </p:txBody>
      </p:sp>
      <p:pic>
        <p:nvPicPr>
          <p:cNvPr id="1028" name="Picture 4" descr="The new Open Folder feature in the Visual Studio 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07" y="2165349"/>
            <a:ext cx="7077075"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2853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status bar</a:t>
            </a:r>
            <a:endParaRPr lang="he-IL" dirty="0"/>
          </a:p>
        </p:txBody>
      </p:sp>
      <p:pic>
        <p:nvPicPr>
          <p:cNvPr id="2050" name="Picture 2" descr="Version Control - Unpublished commits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37" y="1897062"/>
            <a:ext cx="5562600" cy="1015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rsion Control - No pending changes 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969" y="4105275"/>
            <a:ext cx="5546338" cy="11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4778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toolbar</a:t>
            </a:r>
            <a:endParaRPr lang="he-IL" dirty="0"/>
          </a:p>
        </p:txBody>
      </p:sp>
      <p:sp>
        <p:nvSpPr>
          <p:cNvPr id="3" name="Text Placeholder 2"/>
          <p:cNvSpPr>
            <a:spLocks noGrp="1"/>
          </p:cNvSpPr>
          <p:nvPr>
            <p:ph type="body" sz="quarter" idx="13"/>
          </p:nvPr>
        </p:nvSpPr>
        <p:spPr>
          <a:xfrm>
            <a:off x="5227637" y="495531"/>
            <a:ext cx="5181600" cy="517065"/>
          </a:xfrm>
        </p:spPr>
        <p:txBody>
          <a:bodyPr/>
          <a:lstStyle/>
          <a:p>
            <a:r>
              <a:rPr lang="en-US" sz="2400" dirty="0"/>
              <a:t>UWP performance analyzer </a:t>
            </a:r>
            <a:endParaRPr lang="he-IL" sz="2400" dirty="0"/>
          </a:p>
        </p:txBody>
      </p:sp>
      <p:pic>
        <p:nvPicPr>
          <p:cNvPr id="4" name="Picture 3"/>
          <p:cNvPicPr>
            <a:picLocks noChangeAspect="1"/>
          </p:cNvPicPr>
          <p:nvPr/>
        </p:nvPicPr>
        <p:blipFill rotWithShape="1">
          <a:blip r:embed="rId3"/>
          <a:srcRect l="29163" t="21318" r="664" b="15429"/>
          <a:stretch/>
        </p:blipFill>
        <p:spPr>
          <a:xfrm>
            <a:off x="1473784" y="1385115"/>
            <a:ext cx="9240253" cy="5205680"/>
          </a:xfrm>
          <a:prstGeom prst="rect">
            <a:avLst/>
          </a:prstGeom>
        </p:spPr>
      </p:pic>
    </p:spTree>
    <p:extLst>
      <p:ext uri="{BB962C8B-B14F-4D97-AF65-F5344CB8AC3E}">
        <p14:creationId xmlns:p14="http://schemas.microsoft.com/office/powerpoint/2010/main" val="12611790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and VB Editor new Features</a:t>
            </a:r>
            <a:endParaRPr lang="he-IL" dirty="0"/>
          </a:p>
        </p:txBody>
      </p:sp>
      <p:sp>
        <p:nvSpPr>
          <p:cNvPr id="3" name="Text Placeholder 2"/>
          <p:cNvSpPr>
            <a:spLocks noGrp="1"/>
          </p:cNvSpPr>
          <p:nvPr>
            <p:ph type="body" sz="quarter" idx="13"/>
          </p:nvPr>
        </p:nvSpPr>
        <p:spPr>
          <a:xfrm>
            <a:off x="269427" y="1135062"/>
            <a:ext cx="11889564" cy="683264"/>
          </a:xfrm>
        </p:spPr>
        <p:txBody>
          <a:bodyPr/>
          <a:lstStyle/>
          <a:p>
            <a:r>
              <a:rPr lang="en-US" sz="3600" dirty="0"/>
              <a:t>Naming Rules</a:t>
            </a:r>
            <a:endParaRPr lang="he-IL" sz="3600" dirty="0"/>
          </a:p>
        </p:txBody>
      </p:sp>
      <p:pic>
        <p:nvPicPr>
          <p:cNvPr id="4" name="Picture 3"/>
          <p:cNvPicPr>
            <a:picLocks noChangeAspect="1"/>
          </p:cNvPicPr>
          <p:nvPr/>
        </p:nvPicPr>
        <p:blipFill>
          <a:blip r:embed="rId3"/>
          <a:stretch>
            <a:fillRect/>
          </a:stretch>
        </p:blipFill>
        <p:spPr>
          <a:xfrm>
            <a:off x="269427" y="2192337"/>
            <a:ext cx="7210425" cy="4200525"/>
          </a:xfrm>
          <a:prstGeom prst="rect">
            <a:avLst/>
          </a:prstGeom>
        </p:spPr>
      </p:pic>
      <p:pic>
        <p:nvPicPr>
          <p:cNvPr id="7" name="Picture 6"/>
          <p:cNvPicPr>
            <a:picLocks noChangeAspect="1"/>
          </p:cNvPicPr>
          <p:nvPr/>
        </p:nvPicPr>
        <p:blipFill rotWithShape="1">
          <a:blip r:embed="rId4"/>
          <a:srcRect l="12825" t="53048" r="34762" b="8095"/>
          <a:stretch/>
        </p:blipFill>
        <p:spPr>
          <a:xfrm>
            <a:off x="3205834" y="2201861"/>
            <a:ext cx="8387210" cy="3886201"/>
          </a:xfrm>
          <a:prstGeom prst="rect">
            <a:avLst/>
          </a:prstGeom>
        </p:spPr>
      </p:pic>
      <p:pic>
        <p:nvPicPr>
          <p:cNvPr id="6" name="Picture 5"/>
          <p:cNvPicPr>
            <a:picLocks noChangeAspect="1"/>
          </p:cNvPicPr>
          <p:nvPr/>
        </p:nvPicPr>
        <p:blipFill rotWithShape="1">
          <a:blip r:embed="rId5"/>
          <a:srcRect l="7619" t="34000" r="43333" b="44666"/>
          <a:stretch/>
        </p:blipFill>
        <p:spPr>
          <a:xfrm>
            <a:off x="2295120" y="4244975"/>
            <a:ext cx="9302687" cy="2528887"/>
          </a:xfrm>
          <a:prstGeom prst="rect">
            <a:avLst/>
          </a:prstGeom>
        </p:spPr>
      </p:pic>
    </p:spTree>
    <p:extLst>
      <p:ext uri="{BB962C8B-B14F-4D97-AF65-F5344CB8AC3E}">
        <p14:creationId xmlns:p14="http://schemas.microsoft.com/office/powerpoint/2010/main" val="1074783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502" y="1"/>
            <a:ext cx="12431473" cy="6994524"/>
          </a:xfrm>
          <a:prstGeom prst="rect">
            <a:avLst/>
          </a:prstGeom>
          <a:solidFill>
            <a:schemeClr val="bg2"/>
          </a:solidFill>
          <a:ln w="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Visual Studio Enterprise features</a:t>
            </a:r>
          </a:p>
        </p:txBody>
      </p:sp>
      <p:sp>
        <p:nvSpPr>
          <p:cNvPr id="8"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B</a:t>
            </a:r>
          </a:p>
        </p:txBody>
      </p:sp>
    </p:spTree>
    <p:extLst>
      <p:ext uri="{BB962C8B-B14F-4D97-AF65-F5344CB8AC3E}">
        <p14:creationId xmlns:p14="http://schemas.microsoft.com/office/powerpoint/2010/main" val="176433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Enterprise Agile</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4044589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91" r="501" b="1916"/>
          <a:stretch/>
        </p:blipFill>
        <p:spPr>
          <a:xfrm>
            <a:off x="5337950" y="2715779"/>
            <a:ext cx="7096023" cy="261305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830" r="1211" b="2830"/>
          <a:stretch/>
        </p:blipFill>
        <p:spPr>
          <a:xfrm>
            <a:off x="5304650" y="4403960"/>
            <a:ext cx="7129324" cy="2590565"/>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478" r="1886" b="1915"/>
          <a:stretch/>
        </p:blipFill>
        <p:spPr>
          <a:xfrm>
            <a:off x="5226809" y="0"/>
            <a:ext cx="7207165" cy="2728187"/>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Agile Planning</a:t>
            </a:r>
            <a:endParaRPr lang="de-DE" dirty="0">
              <a:solidFill>
                <a:srgbClr val="F2F2F2"/>
              </a:solidFill>
            </a:endParaRPr>
          </a:p>
        </p:txBody>
      </p:sp>
      <p:sp>
        <p:nvSpPr>
          <p:cNvPr id="11" name="Content Placeholder 2"/>
          <p:cNvSpPr txBox="1">
            <a:spLocks/>
          </p:cNvSpPr>
          <p:nvPr/>
        </p:nvSpPr>
        <p:spPr>
          <a:xfrm>
            <a:off x="531948" y="1955158"/>
            <a:ext cx="4304169" cy="1693902"/>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61" dirty="0">
                <a:solidFill>
                  <a:srgbClr val="FFFFFF"/>
                </a:solidFill>
              </a:rPr>
              <a:t>Tools for the </a:t>
            </a:r>
            <a:r>
              <a:rPr lang="it-IT" sz="3264" spc="-61" dirty="0" err="1">
                <a:solidFill>
                  <a:srgbClr val="FFFFFF"/>
                </a:solidFill>
              </a:rPr>
              <a:t>entire</a:t>
            </a:r>
            <a:r>
              <a:rPr lang="it-IT" sz="3264" spc="-61" dirty="0">
                <a:solidFill>
                  <a:srgbClr val="FFFFFF"/>
                </a:solidFill>
              </a:rPr>
              <a:t> team</a:t>
            </a:r>
          </a:p>
          <a:p>
            <a:pPr marL="0" indent="0" defTabSz="932289">
              <a:lnSpc>
                <a:spcPct val="100000"/>
              </a:lnSpc>
              <a:spcBef>
                <a:spcPts val="1199"/>
              </a:spcBef>
              <a:buClr>
                <a:srgbClr val="000000"/>
              </a:buClr>
              <a:buSzTx/>
              <a:buNone/>
            </a:pPr>
            <a:r>
              <a:rPr lang="en-US" sz="1632" spc="61" dirty="0">
                <a:solidFill>
                  <a:srgbClr val="FFFFFF"/>
                </a:solidFill>
                <a:latin typeface="Segoe UI"/>
              </a:rPr>
              <a:t>Monitor all your team’s work - including</a:t>
            </a:r>
            <a:r>
              <a:rPr lang="en-US" sz="1632" spc="82" dirty="0">
                <a:solidFill>
                  <a:srgbClr val="FFFFFF"/>
                </a:solidFill>
                <a:latin typeface="Segoe UI"/>
              </a:rPr>
              <a:t> </a:t>
            </a:r>
            <a:r>
              <a:rPr lang="en-US" sz="1632" spc="51" dirty="0">
                <a:solidFill>
                  <a:srgbClr val="FFFFFF"/>
                </a:solidFill>
                <a:latin typeface="Segoe UI"/>
              </a:rPr>
              <a:t>operational issues - using built-in Kanban</a:t>
            </a:r>
            <a:r>
              <a:rPr lang="en-US" sz="1632" spc="61" dirty="0">
                <a:solidFill>
                  <a:srgbClr val="FFFFFF"/>
                </a:solidFill>
                <a:latin typeface="Segoe UI"/>
              </a:rPr>
              <a:t> </a:t>
            </a:r>
            <a:r>
              <a:rPr lang="en-US" sz="1632" spc="-82" dirty="0">
                <a:solidFill>
                  <a:srgbClr val="FFFFFF"/>
                </a:solidFill>
                <a:latin typeface="Segoe UI"/>
              </a:rPr>
              <a:t>boards. Track work in progress to ensure you’ve</a:t>
            </a:r>
            <a:r>
              <a:rPr lang="en-US" sz="1632" dirty="0">
                <a:solidFill>
                  <a:srgbClr val="FFFFFF"/>
                </a:solidFill>
                <a:latin typeface="Segoe UI"/>
              </a:rPr>
              <a:t> got a streamlined channel from idea to delivery</a:t>
            </a:r>
          </a:p>
        </p:txBody>
      </p:sp>
    </p:spTree>
    <p:extLst>
      <p:ext uri="{BB962C8B-B14F-4D97-AF65-F5344CB8AC3E}">
        <p14:creationId xmlns:p14="http://schemas.microsoft.com/office/powerpoint/2010/main" val="4058754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6"/>
          <p:cNvSpPr txBox="1">
            <a:spLocks/>
          </p:cNvSpPr>
          <p:nvPr/>
        </p:nvSpPr>
        <p:spPr>
          <a:xfrm>
            <a:off x="808037" y="1834787"/>
            <a:ext cx="5717366" cy="3124200"/>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marL="0" marR="0" lvl="0" indent="0" algn="r" defTabSz="931710"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2"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rPr>
              <a:t>Microsoft Development Approach</a:t>
            </a:r>
          </a:p>
        </p:txBody>
      </p:sp>
      <p:sp>
        <p:nvSpPr>
          <p:cNvPr id="35" name="TextBox 34"/>
          <p:cNvSpPr txBox="1"/>
          <p:nvPr/>
        </p:nvSpPr>
        <p:spPr>
          <a:xfrm>
            <a:off x="7567723" y="2010134"/>
            <a:ext cx="3426836" cy="2846933"/>
          </a:xfrm>
          <a:prstGeom prst="rect">
            <a:avLst/>
          </a:prstGeom>
          <a:noFill/>
        </p:spPr>
        <p:txBody>
          <a:bodyPr wrap="none" lIns="182880" tIns="146304" rIns="182880" bIns="146304" rtlCol="0">
            <a:spAutoFit/>
          </a:bodyPr>
          <a:lstStyle/>
          <a:p>
            <a:pPr marL="0" marR="0" lvl="0" indent="0" algn="l" defTabSz="932218" rtl="0" eaLnBrk="1" fontAlgn="auto" latinLnBrk="0" hangingPunct="1">
              <a:lnSpc>
                <a:spcPct val="90000"/>
              </a:lnSpc>
              <a:spcBef>
                <a:spcPts val="0"/>
              </a:spcBef>
              <a:spcAft>
                <a:spcPts val="1200"/>
              </a:spcAft>
              <a:buClrTx/>
              <a:buSzTx/>
              <a:buFontTx/>
              <a:buNone/>
              <a:tabLst/>
              <a:defRPr/>
            </a:pPr>
            <a:r>
              <a:rPr kumimoji="0" lang="en-US" sz="5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Powerful</a:t>
            </a:r>
          </a:p>
          <a:p>
            <a:pPr marL="0" marR="0" lvl="0" indent="0" algn="l" defTabSz="932218" rtl="0" eaLnBrk="1" fontAlgn="auto" latinLnBrk="0" hangingPunct="1">
              <a:lnSpc>
                <a:spcPct val="90000"/>
              </a:lnSpc>
              <a:spcBef>
                <a:spcPts val="0"/>
              </a:spcBef>
              <a:spcAft>
                <a:spcPts val="1200"/>
              </a:spcAft>
              <a:buClrTx/>
              <a:buSzTx/>
              <a:buFontTx/>
              <a:buNone/>
              <a:tabLst/>
              <a:defRPr/>
            </a:pPr>
            <a:r>
              <a:rPr kumimoji="0" lang="en-US" sz="5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Open</a:t>
            </a:r>
          </a:p>
          <a:p>
            <a:pPr marL="0" marR="0" lvl="0" indent="0" algn="l" defTabSz="932218" rtl="0" eaLnBrk="1" fontAlgn="auto" latinLnBrk="0" hangingPunct="1">
              <a:lnSpc>
                <a:spcPct val="90000"/>
              </a:lnSpc>
              <a:spcBef>
                <a:spcPts val="0"/>
              </a:spcBef>
              <a:spcAft>
                <a:spcPts val="1200"/>
              </a:spcAft>
              <a:buClrTx/>
              <a:buSzTx/>
              <a:buFontTx/>
              <a:buNone/>
              <a:tabLst/>
              <a:defRPr/>
            </a:pPr>
            <a:r>
              <a:rPr kumimoji="0" lang="en-US" sz="5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Productive</a:t>
            </a:r>
          </a:p>
        </p:txBody>
      </p:sp>
      <p:cxnSp>
        <p:nvCxnSpPr>
          <p:cNvPr id="36" name="Straight Connector 35"/>
          <p:cNvCxnSpPr/>
          <p:nvPr/>
        </p:nvCxnSpPr>
        <p:spPr>
          <a:xfrm>
            <a:off x="7100806" y="1397243"/>
            <a:ext cx="0" cy="420004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193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791" r="501" b="1916"/>
          <a:stretch/>
        </p:blipFill>
        <p:spPr>
          <a:xfrm>
            <a:off x="5337950" y="-1"/>
            <a:ext cx="7096023" cy="261305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791" r="501" b="2874"/>
          <a:stretch/>
        </p:blipFill>
        <p:spPr>
          <a:xfrm>
            <a:off x="5328332" y="2305603"/>
            <a:ext cx="7105642" cy="259056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115" t="2857" r="679" b="3332"/>
          <a:stretch/>
        </p:blipFill>
        <p:spPr>
          <a:xfrm>
            <a:off x="5342270" y="4328563"/>
            <a:ext cx="7091704" cy="2665961"/>
          </a:xfrm>
          <a:prstGeom prst="rect">
            <a:avLst/>
          </a:prstGeom>
        </p:spPr>
      </p:pic>
      <p:sp>
        <p:nvSpPr>
          <p:cNvPr id="9" name="Rectangle 8"/>
          <p:cNvSpPr/>
          <p:nvPr/>
        </p:nvSpPr>
        <p:spPr bwMode="auto">
          <a:xfrm>
            <a:off x="2502" y="0"/>
            <a:ext cx="5357287"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Agile Project</a:t>
            </a:r>
            <a:br>
              <a:rPr lang="en-US" spc="0" dirty="0">
                <a:solidFill>
                  <a:srgbClr val="F2F2F2"/>
                </a:solidFill>
              </a:rPr>
            </a:br>
            <a:r>
              <a:rPr lang="en-US" spc="0" dirty="0">
                <a:solidFill>
                  <a:srgbClr val="F2F2F2"/>
                </a:solidFill>
              </a:rPr>
              <a:t>Management</a:t>
            </a:r>
            <a:endParaRPr lang="de-DE" dirty="0">
              <a:solidFill>
                <a:srgbClr val="F2F2F2"/>
              </a:solidFill>
            </a:endParaRPr>
          </a:p>
        </p:txBody>
      </p:sp>
      <p:sp>
        <p:nvSpPr>
          <p:cNvPr id="11" name="Content Placeholder 2"/>
          <p:cNvSpPr txBox="1">
            <a:spLocks/>
          </p:cNvSpPr>
          <p:nvPr/>
        </p:nvSpPr>
        <p:spPr>
          <a:xfrm>
            <a:off x="531948" y="1955158"/>
            <a:ext cx="4304169" cy="1693902"/>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Scrum</a:t>
            </a:r>
            <a:r>
              <a:rPr lang="it-IT" sz="3264" spc="-41" dirty="0">
                <a:solidFill>
                  <a:srgbClr val="FFFFFF"/>
                </a:solidFill>
              </a:rPr>
              <a:t>? </a:t>
            </a:r>
            <a:r>
              <a:rPr lang="it-IT" sz="3264" spc="-41" dirty="0" err="1">
                <a:solidFill>
                  <a:srgbClr val="FFFFFF"/>
                </a:solidFill>
              </a:rPr>
              <a:t>Absolutely</a:t>
            </a:r>
            <a:r>
              <a:rPr lang="it-IT" sz="3264" spc="-41" dirty="0">
                <a:solidFill>
                  <a:srgbClr val="FFFFFF"/>
                </a:solidFill>
              </a:rPr>
              <a:t>!</a:t>
            </a:r>
          </a:p>
          <a:p>
            <a:pPr marL="0" indent="0" defTabSz="932289">
              <a:lnSpc>
                <a:spcPct val="100000"/>
              </a:lnSpc>
              <a:spcBef>
                <a:spcPts val="1199"/>
              </a:spcBef>
              <a:buClr>
                <a:srgbClr val="000000"/>
              </a:buClr>
              <a:buSzTx/>
              <a:buNone/>
            </a:pPr>
            <a:r>
              <a:rPr lang="en-US" sz="1632" spc="-20" dirty="0">
                <a:solidFill>
                  <a:srgbClr val="FFFFFF"/>
                </a:solidFill>
                <a:latin typeface="Segoe UI"/>
              </a:rPr>
              <a:t>Scrum teams will feel right at home. Plan sprints</a:t>
            </a:r>
            <a:r>
              <a:rPr lang="en-US" sz="1632" dirty="0">
                <a:solidFill>
                  <a:srgbClr val="FFFFFF"/>
                </a:solidFill>
                <a:latin typeface="Segoe UI"/>
              </a:rPr>
              <a:t> </a:t>
            </a:r>
            <a:r>
              <a:rPr lang="en-US" sz="1632" spc="-41" dirty="0">
                <a:solidFill>
                  <a:srgbClr val="FFFFFF"/>
                </a:solidFill>
                <a:latin typeface="Segoe UI"/>
              </a:rPr>
              <a:t>using team-based capacity planning, assign work</a:t>
            </a:r>
            <a:r>
              <a:rPr lang="en-US" sz="1632" spc="-20" dirty="0">
                <a:solidFill>
                  <a:srgbClr val="FFFFFF"/>
                </a:solidFill>
                <a:latin typeface="Segoe UI"/>
              </a:rPr>
              <a:t> </a:t>
            </a:r>
            <a:r>
              <a:rPr lang="en-US" sz="1632" spc="-51" dirty="0">
                <a:solidFill>
                  <a:srgbClr val="FFFFFF"/>
                </a:solidFill>
                <a:latin typeface="Segoe UI"/>
              </a:rPr>
              <a:t>by dragging-dropping, and monitor progress with</a:t>
            </a:r>
            <a:r>
              <a:rPr lang="en-US" sz="1632" dirty="0">
                <a:solidFill>
                  <a:srgbClr val="FFFFFF"/>
                </a:solidFill>
                <a:latin typeface="Segoe UI"/>
              </a:rPr>
              <a:t> real-time </a:t>
            </a:r>
            <a:r>
              <a:rPr lang="en-US" sz="1632" dirty="0" err="1">
                <a:solidFill>
                  <a:srgbClr val="FFFFFF"/>
                </a:solidFill>
                <a:latin typeface="Segoe UI"/>
              </a:rPr>
              <a:t>burndown</a:t>
            </a:r>
            <a:r>
              <a:rPr lang="en-US" sz="1632" dirty="0">
                <a:solidFill>
                  <a:srgbClr val="FFFFFF"/>
                </a:solidFill>
                <a:latin typeface="Segoe UI"/>
              </a:rPr>
              <a:t> charts</a:t>
            </a:r>
          </a:p>
        </p:txBody>
      </p:sp>
    </p:spTree>
    <p:extLst>
      <p:ext uri="{BB962C8B-B14F-4D97-AF65-F5344CB8AC3E}">
        <p14:creationId xmlns:p14="http://schemas.microsoft.com/office/powerpoint/2010/main" val="236552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88" t="2705" r="689" b="2494"/>
          <a:stretch/>
        </p:blipFill>
        <p:spPr>
          <a:xfrm>
            <a:off x="5328630" y="2110635"/>
            <a:ext cx="7105344" cy="2601473"/>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53" t="2286" r="606" b="2077"/>
          <a:stretch/>
        </p:blipFill>
        <p:spPr>
          <a:xfrm>
            <a:off x="5354639" y="4378328"/>
            <a:ext cx="7079336" cy="260638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70" t="2506" r="689" b="1858"/>
          <a:stretch/>
        </p:blipFill>
        <p:spPr>
          <a:xfrm>
            <a:off x="5341301" y="0"/>
            <a:ext cx="7092674" cy="2611289"/>
          </a:xfrm>
          <a:prstGeom prst="rect">
            <a:avLst/>
          </a:prstGeom>
        </p:spPr>
      </p:pic>
      <p:sp>
        <p:nvSpPr>
          <p:cNvPr id="9" name="Rectangle 8"/>
          <p:cNvSpPr/>
          <p:nvPr/>
        </p:nvSpPr>
        <p:spPr bwMode="auto">
          <a:xfrm>
            <a:off x="2502" y="0"/>
            <a:ext cx="5357287"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Enterprise</a:t>
            </a:r>
            <a:br>
              <a:rPr lang="en-US" spc="0" dirty="0">
                <a:solidFill>
                  <a:srgbClr val="F2F2F2"/>
                </a:solidFill>
              </a:rPr>
            </a:br>
            <a:r>
              <a:rPr lang="en-US" spc="0" dirty="0">
                <a:solidFill>
                  <a:srgbClr val="F2F2F2"/>
                </a:solidFill>
              </a:rPr>
              <a:t>Agile</a:t>
            </a:r>
            <a:endParaRPr lang="de-DE" dirty="0">
              <a:solidFill>
                <a:srgbClr val="F2F2F2"/>
              </a:solidFill>
            </a:endParaRPr>
          </a:p>
        </p:txBody>
      </p:sp>
      <p:sp>
        <p:nvSpPr>
          <p:cNvPr id="11" name="Content Placeholder 2"/>
          <p:cNvSpPr txBox="1">
            <a:spLocks/>
          </p:cNvSpPr>
          <p:nvPr/>
        </p:nvSpPr>
        <p:spPr>
          <a:xfrm>
            <a:off x="531948" y="1955158"/>
            <a:ext cx="4304169" cy="1911998"/>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71" dirty="0" err="1">
                <a:solidFill>
                  <a:srgbClr val="FFFFFF"/>
                </a:solidFill>
              </a:rPr>
              <a:t>Alignment</a:t>
            </a:r>
            <a:r>
              <a:rPr lang="it-IT" sz="3264" spc="-71" dirty="0">
                <a:solidFill>
                  <a:srgbClr val="FFFFFF"/>
                </a:solidFill>
              </a:rPr>
              <a:t> and </a:t>
            </a:r>
            <a:r>
              <a:rPr lang="it-IT" sz="3264" spc="-71" dirty="0" err="1">
                <a:solidFill>
                  <a:srgbClr val="FFFFFF"/>
                </a:solidFill>
              </a:rPr>
              <a:t>autonomy</a:t>
            </a:r>
            <a:endParaRPr lang="it-IT" sz="3264" spc="-71" dirty="0">
              <a:solidFill>
                <a:srgbClr val="FFFFFF"/>
              </a:solidFill>
            </a:endParaRPr>
          </a:p>
          <a:p>
            <a:pPr marL="0" indent="0" defTabSz="932289">
              <a:lnSpc>
                <a:spcPct val="100000"/>
              </a:lnSpc>
              <a:spcBef>
                <a:spcPts val="1199"/>
              </a:spcBef>
              <a:buClr>
                <a:srgbClr val="000000"/>
              </a:buClr>
              <a:buSzTx/>
              <a:buNone/>
            </a:pPr>
            <a:r>
              <a:rPr lang="en-US" sz="1632" spc="-20" dirty="0">
                <a:solidFill>
                  <a:srgbClr val="FFFFFF"/>
                </a:solidFill>
                <a:latin typeface="Segoe UI"/>
              </a:rPr>
              <a:t>Agile is not just for your team, it’s for your whole</a:t>
            </a:r>
            <a:r>
              <a:rPr lang="en-US" sz="1632" dirty="0">
                <a:solidFill>
                  <a:srgbClr val="FFFFFF"/>
                </a:solidFill>
                <a:latin typeface="Segoe UI"/>
              </a:rPr>
              <a:t> organization. Map every story on your backlog </a:t>
            </a:r>
            <a:r>
              <a:rPr lang="en-US" sz="1632" spc="-41" dirty="0">
                <a:solidFill>
                  <a:srgbClr val="FFFFFF"/>
                </a:solidFill>
                <a:latin typeface="Segoe UI"/>
              </a:rPr>
              <a:t>to a business scenario – ensuring you understand</a:t>
            </a:r>
            <a:r>
              <a:rPr lang="en-US" sz="1632" dirty="0">
                <a:solidFill>
                  <a:srgbClr val="FFFFFF"/>
                </a:solidFill>
                <a:latin typeface="Segoe UI"/>
              </a:rPr>
              <a:t> </a:t>
            </a:r>
            <a:r>
              <a:rPr lang="en-US" sz="1632" spc="10" dirty="0">
                <a:solidFill>
                  <a:srgbClr val="FFFFFF"/>
                </a:solidFill>
                <a:latin typeface="Segoe UI"/>
              </a:rPr>
              <a:t>how the value being delivered contributes to</a:t>
            </a:r>
            <a:r>
              <a:rPr lang="en-US" sz="1632" dirty="0">
                <a:solidFill>
                  <a:srgbClr val="FFFFFF"/>
                </a:solidFill>
                <a:latin typeface="Segoe UI"/>
              </a:rPr>
              <a:t> the needs of your business</a:t>
            </a:r>
          </a:p>
        </p:txBody>
      </p:sp>
    </p:spTree>
    <p:extLst>
      <p:ext uri="{BB962C8B-B14F-4D97-AF65-F5344CB8AC3E}">
        <p14:creationId xmlns:p14="http://schemas.microsoft.com/office/powerpoint/2010/main" val="2652628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Visibility and transparency</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408264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602" y="2879813"/>
            <a:ext cx="3498746" cy="411421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602" y="496"/>
            <a:ext cx="4172929" cy="28793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2950" y="497"/>
            <a:ext cx="4191024" cy="6993533"/>
          </a:xfrm>
          <a:prstGeom prst="rect">
            <a:avLst/>
          </a:prstGeom>
        </p:spPr>
      </p:pic>
      <p:sp>
        <p:nvSpPr>
          <p:cNvPr id="9" name="Rectangle 8"/>
          <p:cNvSpPr/>
          <p:nvPr/>
        </p:nvSpPr>
        <p:spPr bwMode="auto">
          <a:xfrm>
            <a:off x="2502" y="0"/>
            <a:ext cx="5357287"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Dashboards</a:t>
            </a:r>
            <a:br>
              <a:rPr lang="en-US" spc="0" dirty="0">
                <a:solidFill>
                  <a:srgbClr val="F2F2F2"/>
                </a:solidFill>
              </a:rPr>
            </a:br>
            <a:r>
              <a:rPr lang="en-US" spc="0" dirty="0">
                <a:solidFill>
                  <a:srgbClr val="F2F2F2"/>
                </a:solidFill>
              </a:rPr>
              <a:t>and Charts</a:t>
            </a:r>
            <a:endParaRPr lang="de-DE" dirty="0">
              <a:solidFill>
                <a:srgbClr val="F2F2F2"/>
              </a:solidFill>
            </a:endParaRPr>
          </a:p>
        </p:txBody>
      </p:sp>
      <p:sp>
        <p:nvSpPr>
          <p:cNvPr id="11" name="Content Placeholder 2"/>
          <p:cNvSpPr txBox="1">
            <a:spLocks/>
          </p:cNvSpPr>
          <p:nvPr/>
        </p:nvSpPr>
        <p:spPr>
          <a:xfrm>
            <a:off x="531948" y="1955158"/>
            <a:ext cx="4304169" cy="166083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Dashboards</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Build dashboards that provide visibility to your </a:t>
            </a:r>
            <a:r>
              <a:rPr lang="en-US" sz="1632" spc="-20" dirty="0">
                <a:solidFill>
                  <a:srgbClr val="FFFFFF"/>
                </a:solidFill>
                <a:latin typeface="Segoe UI"/>
              </a:rPr>
              <a:t>team and stakeholders. Stop worrying where to</a:t>
            </a:r>
            <a:r>
              <a:rPr lang="en-US" sz="1632" dirty="0">
                <a:solidFill>
                  <a:srgbClr val="FFFFFF"/>
                </a:solidFill>
                <a:latin typeface="Segoe UI"/>
              </a:rPr>
              <a:t> </a:t>
            </a:r>
            <a:r>
              <a:rPr lang="en-US" sz="1632" spc="-20" dirty="0">
                <a:solidFill>
                  <a:srgbClr val="FFFFFF"/>
                </a:solidFill>
                <a:latin typeface="Segoe UI"/>
              </a:rPr>
              <a:t>find things and instead use Visual Studio Online</a:t>
            </a:r>
            <a:r>
              <a:rPr lang="en-US" sz="1632" dirty="0">
                <a:solidFill>
                  <a:srgbClr val="FFFFFF"/>
                </a:solidFill>
                <a:latin typeface="Segoe UI"/>
              </a:rPr>
              <a:t> or TFS to get everyone on the same page</a:t>
            </a:r>
          </a:p>
        </p:txBody>
      </p:sp>
    </p:spTree>
    <p:extLst>
      <p:ext uri="{BB962C8B-B14F-4D97-AF65-F5344CB8AC3E}">
        <p14:creationId xmlns:p14="http://schemas.microsoft.com/office/powerpoint/2010/main" val="2577158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1" r="3387" b="30379"/>
          <a:stretch/>
        </p:blipFill>
        <p:spPr>
          <a:xfrm>
            <a:off x="5351434" y="3440820"/>
            <a:ext cx="7082540" cy="3553704"/>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Release Visibility</a:t>
            </a:r>
            <a:endParaRPr lang="de-DE" dirty="0">
              <a:solidFill>
                <a:srgbClr val="F2F2F2"/>
              </a:solidFill>
            </a:endParaRPr>
          </a:p>
        </p:txBody>
      </p:sp>
      <p:sp>
        <p:nvSpPr>
          <p:cNvPr id="11" name="Content Placeholder 2"/>
          <p:cNvSpPr txBox="1">
            <a:spLocks/>
          </p:cNvSpPr>
          <p:nvPr/>
        </p:nvSpPr>
        <p:spPr>
          <a:xfrm>
            <a:off x="531948" y="1955158"/>
            <a:ext cx="4304169" cy="2722092"/>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Continuous</a:t>
            </a:r>
            <a:r>
              <a:rPr lang="it-IT" sz="3264" spc="-41" dirty="0">
                <a:solidFill>
                  <a:srgbClr val="FFFFFF"/>
                </a:solidFill>
              </a:rPr>
              <a:t> delivery</a:t>
            </a:r>
          </a:p>
          <a:p>
            <a:pPr marL="0" indent="0" defTabSz="932289">
              <a:lnSpc>
                <a:spcPct val="100000"/>
              </a:lnSpc>
              <a:spcBef>
                <a:spcPts val="1199"/>
              </a:spcBef>
              <a:buClr>
                <a:srgbClr val="000000"/>
              </a:buClr>
              <a:buSzTx/>
              <a:buNone/>
            </a:pPr>
            <a:r>
              <a:rPr lang="en-US" sz="1632" spc="-51" dirty="0">
                <a:solidFill>
                  <a:srgbClr val="FFFFFF"/>
                </a:solidFill>
                <a:latin typeface="Segoe UI"/>
              </a:rPr>
              <a:t>Eliminate uncertainty, lower risk and get visibility</a:t>
            </a:r>
            <a:r>
              <a:rPr lang="en-US" sz="1632" dirty="0">
                <a:solidFill>
                  <a:srgbClr val="FFFFFF"/>
                </a:solidFill>
                <a:latin typeface="Segoe UI"/>
              </a:rPr>
              <a:t> on deployments with Release Management</a:t>
            </a:r>
          </a:p>
          <a:p>
            <a:pPr marL="0" indent="0" defTabSz="932289">
              <a:lnSpc>
                <a:spcPct val="100000"/>
              </a:lnSpc>
              <a:spcBef>
                <a:spcPts val="1199"/>
              </a:spcBef>
              <a:buClr>
                <a:srgbClr val="000000"/>
              </a:buClr>
              <a:buSzTx/>
              <a:buNone/>
            </a:pPr>
            <a:r>
              <a:rPr lang="en-US" sz="1632" dirty="0">
                <a:solidFill>
                  <a:srgbClr val="FFFFFF"/>
                </a:solidFill>
                <a:latin typeface="Segoe UI"/>
              </a:rPr>
              <a:t>Create automated and repeatable workflows and easily integrate with any build system and release applications faster with less risk</a:t>
            </a:r>
          </a:p>
          <a:p>
            <a:pPr marL="0" indent="0" defTabSz="932289">
              <a:lnSpc>
                <a:spcPct val="100000"/>
              </a:lnSpc>
              <a:spcBef>
                <a:spcPts val="1199"/>
              </a:spcBef>
              <a:buClr>
                <a:srgbClr val="000000"/>
              </a:buClr>
              <a:buSzTx/>
              <a:buNone/>
            </a:pPr>
            <a:r>
              <a:rPr lang="en-US" sz="1632" spc="-31" dirty="0">
                <a:solidFill>
                  <a:srgbClr val="FFFFFF"/>
                </a:solidFill>
                <a:latin typeface="Segoe UI"/>
              </a:rPr>
              <a:t>Audit progress of your release at every stage</a:t>
            </a:r>
            <a:r>
              <a:rPr lang="en-US" sz="1632" dirty="0">
                <a:solidFill>
                  <a:srgbClr val="FFFFFF"/>
                </a:solidFill>
                <a:latin typeface="Segoe UI"/>
              </a:rPr>
              <a:t> </a:t>
            </a:r>
            <a:r>
              <a:rPr lang="en-US" sz="1632" spc="-31" dirty="0">
                <a:solidFill>
                  <a:srgbClr val="FFFFFF"/>
                </a:solidFill>
                <a:latin typeface="Segoe UI"/>
              </a:rPr>
              <a:t>of </a:t>
            </a:r>
            <a:r>
              <a:rPr lang="en-US" sz="1632" spc="-51" dirty="0">
                <a:solidFill>
                  <a:srgbClr val="FFFFFF"/>
                </a:solidFill>
                <a:latin typeface="Segoe UI"/>
              </a:rPr>
              <a:t>the deployment pipeline, all the way to production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98" t="1592" r="1006" b="2229"/>
          <a:stretch/>
        </p:blipFill>
        <p:spPr>
          <a:xfrm>
            <a:off x="5434088" y="96472"/>
            <a:ext cx="6999886" cy="3237313"/>
          </a:xfrm>
          <a:prstGeom prst="rect">
            <a:avLst/>
          </a:prstGeom>
        </p:spPr>
      </p:pic>
    </p:spTree>
    <p:extLst>
      <p:ext uri="{BB962C8B-B14F-4D97-AF65-F5344CB8AC3E}">
        <p14:creationId xmlns:p14="http://schemas.microsoft.com/office/powerpoint/2010/main" val="3641778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785805"/>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Developer productivity:</a:t>
            </a:r>
            <a:br>
              <a:rPr lang="en-US" sz="2448" dirty="0">
                <a:solidFill>
                  <a:srgbClr val="FFFFFF"/>
                </a:solidFill>
              </a:rPr>
            </a:br>
            <a:r>
              <a:rPr lang="en-US" sz="2448" dirty="0">
                <a:solidFill>
                  <a:srgbClr val="FFFFFF"/>
                </a:solidFill>
              </a:rPr>
              <a:t>Developer testing</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221071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502" y="0"/>
            <a:ext cx="5357287"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err="1">
                <a:solidFill>
                  <a:srgbClr val="F2F2F2"/>
                </a:solidFill>
              </a:rPr>
              <a:t>IntelliTest</a:t>
            </a:r>
            <a:endParaRPr lang="de-DE" spc="0" dirty="0">
              <a:solidFill>
                <a:srgbClr val="F2F2F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788" y="0"/>
            <a:ext cx="7074186" cy="39577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788" y="3767599"/>
            <a:ext cx="7074186" cy="3226926"/>
          </a:xfrm>
          <a:prstGeom prst="rect">
            <a:avLst/>
          </a:prstGeom>
        </p:spPr>
      </p:pic>
      <p:sp>
        <p:nvSpPr>
          <p:cNvPr id="11" name="Content Placeholder 2"/>
          <p:cNvSpPr txBox="1">
            <a:spLocks/>
          </p:cNvSpPr>
          <p:nvPr/>
        </p:nvSpPr>
        <p:spPr>
          <a:xfrm>
            <a:off x="531948" y="1955158"/>
            <a:ext cx="4304169" cy="322440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a:solidFill>
                  <a:srgbClr val="FFFFFF"/>
                </a:solidFill>
              </a:rPr>
              <a:t>Unit </a:t>
            </a:r>
            <a:r>
              <a:rPr lang="it-IT" sz="3264" spc="-41" dirty="0" err="1">
                <a:solidFill>
                  <a:srgbClr val="FFFFFF"/>
                </a:solidFill>
              </a:rPr>
              <a:t>testing</a:t>
            </a:r>
            <a:r>
              <a:rPr lang="it-IT" sz="3264" spc="-41" dirty="0">
                <a:solidFill>
                  <a:srgbClr val="FFFFFF"/>
                </a:solidFill>
              </a:rPr>
              <a:t> – </a:t>
            </a:r>
            <a:r>
              <a:rPr lang="it-IT" sz="3264" spc="-41" dirty="0" err="1">
                <a:solidFill>
                  <a:srgbClr val="FFFFFF"/>
                </a:solidFill>
              </a:rPr>
              <a:t>now</a:t>
            </a:r>
            <a:r>
              <a:rPr lang="it-IT" sz="3264" spc="-41" dirty="0">
                <a:solidFill>
                  <a:srgbClr val="FFFFFF"/>
                </a:solidFill>
              </a:rPr>
              <a:t> </a:t>
            </a:r>
            <a:r>
              <a:rPr lang="it-IT" sz="3264" spc="-41" dirty="0" err="1">
                <a:solidFill>
                  <a:srgbClr val="FFFFFF"/>
                </a:solidFill>
              </a:rPr>
              <a:t>better</a:t>
            </a:r>
            <a:r>
              <a:rPr lang="it-IT" sz="3264" spc="-41" dirty="0">
                <a:solidFill>
                  <a:srgbClr val="FFFFFF"/>
                </a:solidFill>
              </a:rPr>
              <a:t>!</a:t>
            </a:r>
          </a:p>
          <a:p>
            <a:pPr marL="0" indent="0" defTabSz="932289">
              <a:lnSpc>
                <a:spcPct val="100000"/>
              </a:lnSpc>
              <a:spcBef>
                <a:spcPts val="1199"/>
              </a:spcBef>
              <a:buClr>
                <a:srgbClr val="000000"/>
              </a:buClr>
              <a:buSzTx/>
              <a:buNone/>
            </a:pPr>
            <a:r>
              <a:rPr lang="en-US" sz="1632" dirty="0">
                <a:solidFill>
                  <a:srgbClr val="FFFFFF"/>
                </a:solidFill>
                <a:latin typeface="Segoe UI"/>
              </a:rPr>
              <a:t>Use </a:t>
            </a:r>
            <a:r>
              <a:rPr lang="en-US" sz="1632" dirty="0" err="1">
                <a:solidFill>
                  <a:srgbClr val="FFFFFF"/>
                </a:solidFill>
                <a:latin typeface="Segoe UI"/>
              </a:rPr>
              <a:t>IntelliTest</a:t>
            </a:r>
            <a:r>
              <a:rPr lang="en-US" sz="1632" dirty="0">
                <a:solidFill>
                  <a:srgbClr val="FFFFFF"/>
                </a:solidFill>
                <a:latin typeface="Segoe UI"/>
              </a:rPr>
              <a:t> to quickly generate relevant unit tests for your code - automatically</a:t>
            </a:r>
          </a:p>
          <a:p>
            <a:pPr marL="0" indent="0" defTabSz="932289">
              <a:lnSpc>
                <a:spcPct val="100000"/>
              </a:lnSpc>
              <a:spcBef>
                <a:spcPts val="1199"/>
              </a:spcBef>
              <a:buClr>
                <a:srgbClr val="000000"/>
              </a:buClr>
              <a:buSzTx/>
              <a:buNone/>
            </a:pPr>
            <a:r>
              <a:rPr lang="en-US" sz="1632" spc="41" dirty="0" err="1">
                <a:solidFill>
                  <a:srgbClr val="FFFFFF"/>
                </a:solidFill>
                <a:latin typeface="Segoe UI"/>
              </a:rPr>
              <a:t>IntelliTest</a:t>
            </a:r>
            <a:r>
              <a:rPr lang="en-US" sz="1632" spc="41" dirty="0">
                <a:solidFill>
                  <a:srgbClr val="FFFFFF"/>
                </a:solidFill>
                <a:latin typeface="Segoe UI"/>
              </a:rPr>
              <a:t> dramatically reduces the effort required for creating unit tests for new or </a:t>
            </a:r>
            <a:r>
              <a:rPr lang="en-US" sz="1632" dirty="0">
                <a:solidFill>
                  <a:srgbClr val="FFFFFF"/>
                </a:solidFill>
                <a:latin typeface="Segoe UI"/>
              </a:rPr>
              <a:t>existing code so you can focus on building new features instead</a:t>
            </a:r>
          </a:p>
          <a:p>
            <a:pPr marL="0" indent="0" defTabSz="932289">
              <a:lnSpc>
                <a:spcPct val="100000"/>
              </a:lnSpc>
              <a:spcBef>
                <a:spcPts val="1199"/>
              </a:spcBef>
              <a:buClr>
                <a:srgbClr val="000000"/>
              </a:buClr>
              <a:buSzTx/>
              <a:buNone/>
            </a:pPr>
            <a:r>
              <a:rPr lang="en-US" sz="1632" dirty="0">
                <a:solidFill>
                  <a:srgbClr val="FFFFFF"/>
                </a:solidFill>
                <a:latin typeface="Segoe UI"/>
              </a:rPr>
              <a:t>Easily create sets of unit tests for legacy code </a:t>
            </a:r>
            <a:r>
              <a:rPr lang="en-US" sz="1632" spc="51" dirty="0">
                <a:solidFill>
                  <a:srgbClr val="FFFFFF"/>
                </a:solidFill>
                <a:latin typeface="Segoe UI"/>
              </a:rPr>
              <a:t>that has never been looked at before and</a:t>
            </a:r>
            <a:r>
              <a:rPr lang="en-US" sz="1632" dirty="0">
                <a:solidFill>
                  <a:srgbClr val="FFFFFF"/>
                </a:solidFill>
                <a:latin typeface="Segoe UI"/>
              </a:rPr>
              <a:t> increase path coverage and code quality</a:t>
            </a:r>
          </a:p>
        </p:txBody>
      </p:sp>
    </p:spTree>
    <p:extLst>
      <p:ext uri="{BB962C8B-B14F-4D97-AF65-F5344CB8AC3E}">
        <p14:creationId xmlns:p14="http://schemas.microsoft.com/office/powerpoint/2010/main" val="1147684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633" y="4376781"/>
            <a:ext cx="7087342" cy="261774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2865"/>
          <a:stretch/>
        </p:blipFill>
        <p:spPr>
          <a:xfrm>
            <a:off x="5348085" y="0"/>
            <a:ext cx="7085889" cy="4380092"/>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Coded UI</a:t>
            </a:r>
            <a:endParaRPr lang="de-DE" dirty="0">
              <a:solidFill>
                <a:srgbClr val="F2F2F2"/>
              </a:solidFill>
            </a:endParaRPr>
          </a:p>
        </p:txBody>
      </p:sp>
      <p:sp>
        <p:nvSpPr>
          <p:cNvPr id="11" name="Content Placeholder 2"/>
          <p:cNvSpPr txBox="1">
            <a:spLocks/>
          </p:cNvSpPr>
          <p:nvPr/>
        </p:nvSpPr>
        <p:spPr>
          <a:xfrm>
            <a:off x="531948" y="1955158"/>
            <a:ext cx="4304169" cy="3070521"/>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Automate</a:t>
            </a:r>
            <a:r>
              <a:rPr lang="it-IT" sz="3264" spc="-41" dirty="0">
                <a:solidFill>
                  <a:srgbClr val="FFFFFF"/>
                </a:solidFill>
              </a:rPr>
              <a:t> </a:t>
            </a:r>
            <a:r>
              <a:rPr lang="it-IT" sz="3264" spc="-41" dirty="0" err="1">
                <a:solidFill>
                  <a:srgbClr val="FFFFFF"/>
                </a:solidFill>
              </a:rPr>
              <a:t>manual</a:t>
            </a:r>
            <a:r>
              <a:rPr lang="it-IT" sz="3264" spc="-41" dirty="0">
                <a:solidFill>
                  <a:srgbClr val="FFFFFF"/>
                </a:solidFill>
              </a:rPr>
              <a:t> </a:t>
            </a:r>
            <a:r>
              <a:rPr lang="it-IT" sz="3264" spc="-41" dirty="0" err="1">
                <a:solidFill>
                  <a:srgbClr val="FFFFFF"/>
                </a:solidFill>
              </a:rPr>
              <a:t>testing</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spc="-51" dirty="0">
                <a:solidFill>
                  <a:srgbClr val="FFFFFF"/>
                </a:solidFill>
                <a:latin typeface="Segoe UI"/>
              </a:rPr>
              <a:t>Reduce the burden of manual regression testing</a:t>
            </a:r>
            <a:r>
              <a:rPr lang="en-US" sz="1632" dirty="0">
                <a:solidFill>
                  <a:srgbClr val="FFFFFF"/>
                </a:solidFill>
                <a:latin typeface="Segoe UI"/>
              </a:rPr>
              <a:t> by using the Coded UI test framework to fully automate UI testing</a:t>
            </a:r>
          </a:p>
          <a:p>
            <a:pPr marL="0" indent="0" defTabSz="932289">
              <a:lnSpc>
                <a:spcPct val="100000"/>
              </a:lnSpc>
              <a:spcBef>
                <a:spcPts val="1199"/>
              </a:spcBef>
              <a:buClr>
                <a:srgbClr val="000000"/>
              </a:buClr>
              <a:buSzTx/>
              <a:buNone/>
            </a:pPr>
            <a:r>
              <a:rPr lang="en-US" sz="1632" spc="-20" dirty="0">
                <a:solidFill>
                  <a:srgbClr val="FFFFFF"/>
                </a:solidFill>
                <a:latin typeface="Segoe UI"/>
              </a:rPr>
              <a:t>You can create a coded UI test that can test that</a:t>
            </a:r>
            <a:r>
              <a:rPr lang="en-US" sz="1632" dirty="0">
                <a:solidFill>
                  <a:srgbClr val="FFFFFF"/>
                </a:solidFill>
                <a:latin typeface="Segoe UI"/>
              </a:rPr>
              <a:t> the user interface for an application functions correctly. The coded UI test performs actions </a:t>
            </a:r>
            <a:r>
              <a:rPr lang="en-US" sz="1632" spc="-31" dirty="0">
                <a:solidFill>
                  <a:srgbClr val="FFFFFF"/>
                </a:solidFill>
                <a:latin typeface="Segoe UI"/>
              </a:rPr>
              <a:t>on the user interface controls for an application</a:t>
            </a:r>
            <a:r>
              <a:rPr lang="en-US" sz="1632" dirty="0">
                <a:solidFill>
                  <a:srgbClr val="FFFFFF"/>
                </a:solidFill>
                <a:latin typeface="Segoe UI"/>
              </a:rPr>
              <a:t> </a:t>
            </a:r>
            <a:r>
              <a:rPr lang="en-US" sz="1632" spc="-41" dirty="0">
                <a:solidFill>
                  <a:srgbClr val="FFFFFF"/>
                </a:solidFill>
                <a:latin typeface="Segoe UI"/>
              </a:rPr>
              <a:t>and verifies that the correct controls are displayed</a:t>
            </a:r>
            <a:r>
              <a:rPr lang="en-US" sz="1632" dirty="0">
                <a:solidFill>
                  <a:srgbClr val="FFFFFF"/>
                </a:solidFill>
                <a:latin typeface="Segoe UI"/>
              </a:rPr>
              <a:t> with the correct values</a:t>
            </a:r>
          </a:p>
        </p:txBody>
      </p:sp>
    </p:spTree>
    <p:extLst>
      <p:ext uri="{BB962C8B-B14F-4D97-AF65-F5344CB8AC3E}">
        <p14:creationId xmlns:p14="http://schemas.microsoft.com/office/powerpoint/2010/main" val="1087755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628" y="-1"/>
            <a:ext cx="5945346" cy="699452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58" t="2686" r="1007" b="2220"/>
          <a:stretch/>
        </p:blipFill>
        <p:spPr>
          <a:xfrm>
            <a:off x="5342883" y="0"/>
            <a:ext cx="7091092" cy="2671370"/>
          </a:xfrm>
          <a:prstGeom prst="rect">
            <a:avLst/>
          </a:prstGeom>
        </p:spPr>
      </p:pic>
      <p:sp>
        <p:nvSpPr>
          <p:cNvPr id="9" name="Rectangle 8"/>
          <p:cNvSpPr/>
          <p:nvPr/>
        </p:nvSpPr>
        <p:spPr bwMode="auto">
          <a:xfrm>
            <a:off x="2502" y="0"/>
            <a:ext cx="5357287"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Performance</a:t>
            </a:r>
            <a:br>
              <a:rPr lang="en-US" spc="0" dirty="0">
                <a:solidFill>
                  <a:srgbClr val="F2F2F2"/>
                </a:solidFill>
              </a:rPr>
            </a:br>
            <a:r>
              <a:rPr lang="en-US" spc="0" dirty="0">
                <a:solidFill>
                  <a:srgbClr val="F2F2F2"/>
                </a:solidFill>
              </a:rPr>
              <a:t>Testing</a:t>
            </a:r>
            <a:endParaRPr lang="de-DE" dirty="0">
              <a:solidFill>
                <a:srgbClr val="F2F2F2"/>
              </a:solidFill>
            </a:endParaRPr>
          </a:p>
        </p:txBody>
      </p:sp>
      <p:sp>
        <p:nvSpPr>
          <p:cNvPr id="11" name="Content Placeholder 2"/>
          <p:cNvSpPr txBox="1">
            <a:spLocks/>
          </p:cNvSpPr>
          <p:nvPr/>
        </p:nvSpPr>
        <p:spPr>
          <a:xfrm>
            <a:off x="531948" y="1955158"/>
            <a:ext cx="4304169" cy="3131647"/>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dirty="0">
                <a:solidFill>
                  <a:srgbClr val="FFFFFF"/>
                </a:solidFill>
              </a:rPr>
              <a:t>Know </a:t>
            </a:r>
            <a:r>
              <a:rPr lang="it-IT" sz="3264" dirty="0" err="1">
                <a:solidFill>
                  <a:srgbClr val="FFFFFF"/>
                </a:solidFill>
              </a:rPr>
              <a:t>your</a:t>
            </a:r>
            <a:r>
              <a:rPr lang="it-IT" sz="3264" dirty="0">
                <a:solidFill>
                  <a:srgbClr val="FFFFFF"/>
                </a:solidFill>
              </a:rPr>
              <a:t> </a:t>
            </a:r>
            <a:r>
              <a:rPr lang="it-IT" sz="3264" dirty="0" err="1">
                <a:solidFill>
                  <a:srgbClr val="FFFFFF"/>
                </a:solidFill>
              </a:rPr>
              <a:t>limits</a:t>
            </a:r>
            <a:endParaRPr lang="it-IT" sz="3264"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Visual Studio makes integrating Load Testing into your development process easy and will help you avoid nasty surprises in production</a:t>
            </a:r>
          </a:p>
          <a:p>
            <a:pPr marL="0" indent="0" defTabSz="932289">
              <a:lnSpc>
                <a:spcPct val="100000"/>
              </a:lnSpc>
              <a:spcBef>
                <a:spcPts val="1199"/>
              </a:spcBef>
              <a:buClr>
                <a:srgbClr val="000000"/>
              </a:buClr>
              <a:buSzTx/>
              <a:buNone/>
            </a:pPr>
            <a:r>
              <a:rPr lang="en-US" sz="1632" dirty="0">
                <a:solidFill>
                  <a:srgbClr val="FFFFFF"/>
                </a:solidFill>
                <a:latin typeface="Segoe UI"/>
              </a:rPr>
              <a:t>Whether those surprises are caused by world-wide distribution, the scale of your customer base or problems that only manifest in multi-day runs – Visual Studio Load Testing will give you the analytics to solve those problems before you deploy</a:t>
            </a:r>
          </a:p>
        </p:txBody>
      </p:sp>
    </p:spTree>
    <p:extLst>
      <p:ext uri="{BB962C8B-B14F-4D97-AF65-F5344CB8AC3E}">
        <p14:creationId xmlns:p14="http://schemas.microsoft.com/office/powerpoint/2010/main" val="691444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785805"/>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Developer productivity:</a:t>
            </a:r>
            <a:br>
              <a:rPr lang="en-US" sz="2448" dirty="0">
                <a:solidFill>
                  <a:srgbClr val="FFFFFF"/>
                </a:solidFill>
              </a:rPr>
            </a:br>
            <a:r>
              <a:rPr lang="en-US" sz="2448" dirty="0">
                <a:solidFill>
                  <a:srgbClr val="FFFFFF"/>
                </a:solidFill>
              </a:rPr>
              <a:t>Debugging and Diagnostics</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1988486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gradFill>
                  <a:gsLst>
                    <a:gs pos="2917">
                      <a:srgbClr val="FFFFFF"/>
                    </a:gs>
                    <a:gs pos="30000">
                      <a:srgbClr val="FFFFFF"/>
                    </a:gs>
                  </a:gsLst>
                  <a:lin ang="5400000" scaled="0"/>
                </a:gradFill>
              </a:rPr>
              <a:t>The Visual Studio family</a:t>
            </a:r>
          </a:p>
        </p:txBody>
      </p:sp>
      <p:sp>
        <p:nvSpPr>
          <p:cNvPr id="4" name="Rectangle 3"/>
          <p:cNvSpPr/>
          <p:nvPr/>
        </p:nvSpPr>
        <p:spPr bwMode="auto">
          <a:xfrm>
            <a:off x="579438" y="1552789"/>
            <a:ext cx="11241341" cy="3581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785953" y="1768538"/>
            <a:ext cx="3425196" cy="31588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ctr" defTabSz="1243088"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8151953" y="1768538"/>
            <a:ext cx="3425196" cy="31588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ctr" defTabSz="1243088"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500527" y="1768538"/>
            <a:ext cx="3425196" cy="31588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ctr" defTabSz="1243088"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89037" y="2462045"/>
            <a:ext cx="2429855" cy="688186"/>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793648" y="3940390"/>
            <a:ext cx="3409807" cy="681211"/>
            <a:chOff x="821983" y="4191000"/>
            <a:chExt cx="3409807" cy="681211"/>
          </a:xfrm>
        </p:grpSpPr>
        <p:sp>
          <p:nvSpPr>
            <p:cNvPr id="16" name="Title 2"/>
            <p:cNvSpPr txBox="1">
              <a:spLocks/>
            </p:cNvSpPr>
            <p:nvPr/>
          </p:nvSpPr>
          <p:spPr>
            <a:xfrm>
              <a:off x="821983" y="4324435"/>
              <a:ext cx="3394418" cy="547776"/>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93246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BCF2">
                          <a:lumMod val="20000"/>
                          <a:lumOff val="80000"/>
                        </a:srgbClr>
                      </a:gs>
                      <a:gs pos="100000">
                        <a:srgbClr val="00BCF2">
                          <a:lumMod val="20000"/>
                          <a:lumOff val="80000"/>
                        </a:srgbClr>
                      </a:gs>
                    </a:gsLst>
                    <a:lin ang="5400000" scaled="1"/>
                  </a:gradFill>
                  <a:effectLst/>
                  <a:uLnTx/>
                  <a:uFillTx/>
                  <a:latin typeface="Segoe UI Semilight" panose="020B0402040204020203" pitchFamily="34" charset="0"/>
                  <a:ea typeface="+mn-ea"/>
                  <a:cs typeface="Segoe UI Semilight" panose="020B0402040204020203" pitchFamily="34" charset="0"/>
                </a:rPr>
                <a:t>Most complete developer IDE</a:t>
              </a:r>
            </a:p>
          </p:txBody>
        </p:sp>
        <p:cxnSp>
          <p:nvCxnSpPr>
            <p:cNvPr id="17" name="Straight Connector 16"/>
            <p:cNvCxnSpPr/>
            <p:nvPr/>
          </p:nvCxnSpPr>
          <p:spPr>
            <a:xfrm>
              <a:off x="821983" y="4191000"/>
              <a:ext cx="3409807"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482085" y="3940390"/>
            <a:ext cx="3395616" cy="681211"/>
            <a:chOff x="4503785" y="4191000"/>
            <a:chExt cx="3395616" cy="681211"/>
          </a:xfrm>
        </p:grpSpPr>
        <p:sp>
          <p:nvSpPr>
            <p:cNvPr id="19" name="Title 2"/>
            <p:cNvSpPr txBox="1">
              <a:spLocks/>
            </p:cNvSpPr>
            <p:nvPr/>
          </p:nvSpPr>
          <p:spPr>
            <a:xfrm>
              <a:off x="4504983" y="4324435"/>
              <a:ext cx="3394418" cy="547776"/>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93246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BCF2">
                          <a:lumMod val="20000"/>
                          <a:lumOff val="80000"/>
                        </a:srgbClr>
                      </a:gs>
                      <a:gs pos="100000">
                        <a:srgbClr val="00BCF2">
                          <a:lumMod val="20000"/>
                          <a:lumOff val="80000"/>
                        </a:srgbClr>
                      </a:gs>
                    </a:gsLst>
                    <a:lin ang="5400000" scaled="1"/>
                  </a:gradFill>
                  <a:effectLst/>
                  <a:uLnTx/>
                  <a:uFillTx/>
                  <a:latin typeface="Segoe UI Semilight" panose="020B0402040204020203" pitchFamily="34" charset="0"/>
                  <a:ea typeface="+mn-ea"/>
                  <a:cs typeface="Segoe UI Semilight" panose="020B0402040204020203" pitchFamily="34" charset="0"/>
                </a:rPr>
                <a:t>Code Optimized Editor</a:t>
              </a:r>
            </a:p>
          </p:txBody>
        </p:sp>
        <p:cxnSp>
          <p:nvCxnSpPr>
            <p:cNvPr id="20" name="Straight Connector 19"/>
            <p:cNvCxnSpPr/>
            <p:nvPr/>
          </p:nvCxnSpPr>
          <p:spPr>
            <a:xfrm>
              <a:off x="4503785" y="4191000"/>
              <a:ext cx="339561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047037" y="3940390"/>
            <a:ext cx="3572216" cy="681211"/>
            <a:chOff x="8099084" y="4191000"/>
            <a:chExt cx="3572216" cy="681211"/>
          </a:xfrm>
        </p:grpSpPr>
        <p:sp>
          <p:nvSpPr>
            <p:cNvPr id="22" name="Title 2"/>
            <p:cNvSpPr txBox="1">
              <a:spLocks/>
            </p:cNvSpPr>
            <p:nvPr/>
          </p:nvSpPr>
          <p:spPr>
            <a:xfrm>
              <a:off x="8099084" y="4324435"/>
              <a:ext cx="3572216" cy="547776"/>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93246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BCF2">
                          <a:lumMod val="20000"/>
                          <a:lumOff val="80000"/>
                        </a:srgbClr>
                      </a:gs>
                      <a:gs pos="100000">
                        <a:srgbClr val="00BCF2">
                          <a:lumMod val="20000"/>
                          <a:lumOff val="80000"/>
                        </a:srgbClr>
                      </a:gs>
                    </a:gsLst>
                    <a:lin ang="5400000" scaled="1"/>
                  </a:gradFill>
                  <a:effectLst/>
                  <a:uLnTx/>
                  <a:uFillTx/>
                  <a:latin typeface="Segoe UI Semilight" panose="020B0402040204020203" pitchFamily="34" charset="0"/>
                  <a:ea typeface="+mn-ea"/>
                  <a:cs typeface="Segoe UI Semilight" panose="020B0402040204020203" pitchFamily="34" charset="0"/>
                  <a:sym typeface="Wingdings" panose="05000000000000000000" pitchFamily="2" charset="2"/>
                </a:rPr>
                <a:t>Cloud services for teams</a:t>
              </a:r>
            </a:p>
          </p:txBody>
        </p:sp>
        <p:cxnSp>
          <p:nvCxnSpPr>
            <p:cNvPr id="23" name="Straight Connector 22"/>
            <p:cNvCxnSpPr/>
            <p:nvPr/>
          </p:nvCxnSpPr>
          <p:spPr>
            <a:xfrm>
              <a:off x="8200976" y="4191000"/>
              <a:ext cx="342519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Title 1"/>
          <p:cNvSpPr txBox="1">
            <a:spLocks/>
          </p:cNvSpPr>
          <p:nvPr/>
        </p:nvSpPr>
        <p:spPr>
          <a:xfrm>
            <a:off x="579438" y="5375954"/>
            <a:ext cx="11241341" cy="712108"/>
          </a:xfrm>
          <a:prstGeom prst="rect">
            <a:avLst/>
          </a:prstGeom>
        </p:spPr>
        <p:txBody>
          <a:bodyPr vert="horz" lIns="93154" tIns="46577" rIns="93154" bIns="46577"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j-ea"/>
                <a:cs typeface="+mj-cs"/>
              </a:rPr>
              <a:t>Best-in-class tools for </a:t>
            </a:r>
            <a:r>
              <a:rPr kumimoji="0" lang="en-US" sz="3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j-ea"/>
                <a:cs typeface="Segoe UI Semibold" panose="020B0702040204020203" pitchFamily="34" charset="0"/>
              </a:rPr>
              <a:t>every</a:t>
            </a:r>
            <a:r>
              <a:rPr kumimoji="0" lang="en-US" sz="3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j-ea"/>
                <a:cs typeface="+mj-cs"/>
              </a:rPr>
              <a:t> developer and every team</a:t>
            </a:r>
          </a:p>
        </p:txBody>
      </p:sp>
      <p:grpSp>
        <p:nvGrpSpPr>
          <p:cNvPr id="8" name="Group 7"/>
          <p:cNvGrpSpPr/>
          <p:nvPr/>
        </p:nvGrpSpPr>
        <p:grpSpPr>
          <a:xfrm>
            <a:off x="4559344" y="2462045"/>
            <a:ext cx="3017469" cy="688186"/>
            <a:chOff x="4503785" y="2611055"/>
            <a:chExt cx="3017469" cy="688186"/>
          </a:xfrm>
        </p:grpSpPr>
        <p:sp>
          <p:nvSpPr>
            <p:cNvPr id="29" name="TextBox 28"/>
            <p:cNvSpPr txBox="1"/>
            <p:nvPr/>
          </p:nvSpPr>
          <p:spPr>
            <a:xfrm>
              <a:off x="4825248" y="2800796"/>
              <a:ext cx="2696006" cy="346249"/>
            </a:xfrm>
            <a:prstGeom prst="rect">
              <a:avLst/>
            </a:prstGeom>
            <a:noFill/>
          </p:spPr>
          <p:txBody>
            <a:bodyPr wrap="square" lIns="0" tIns="0" rIns="0" bIns="0" rtlCol="0">
              <a:spAutoFit/>
            </a:bodyPr>
            <a:lstStyle/>
            <a:p>
              <a:pPr marL="0" marR="0" lvl="0" indent="0" algn="r" defTabSz="895907" rtl="0" eaLnBrk="1" fontAlgn="auto" latinLnBrk="0" hangingPunct="1">
                <a:lnSpc>
                  <a:spcPct val="90000"/>
                </a:lnSpc>
                <a:spcBef>
                  <a:spcPts val="0"/>
                </a:spcBef>
                <a:spcAft>
                  <a:spcPts val="0"/>
                </a:spcAft>
                <a:buClrTx/>
                <a:buSzTx/>
                <a:buFontTx/>
                <a:buNone/>
                <a:tabLst/>
                <a:defRPr/>
              </a:pPr>
              <a:r>
                <a:rPr kumimoji="0" lang="en-US" sz="2500" b="0" i="0" u="none" strike="noStrike" kern="0" cap="none" spc="-5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Code</a:t>
              </a:r>
            </a:p>
          </p:txBody>
        </p:sp>
        <p:pic>
          <p:nvPicPr>
            <p:cNvPr id="30" name="Picture 2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03785" y="2611055"/>
              <a:ext cx="2429855" cy="68818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8428037" y="2462045"/>
            <a:ext cx="2850630" cy="882239"/>
            <a:chOff x="8200976" y="2611055"/>
            <a:chExt cx="2850630" cy="882239"/>
          </a:xfrm>
        </p:grpSpPr>
        <p:sp>
          <p:nvSpPr>
            <p:cNvPr id="31" name="TextBox 30"/>
            <p:cNvSpPr txBox="1"/>
            <p:nvPr/>
          </p:nvSpPr>
          <p:spPr>
            <a:xfrm>
              <a:off x="8863017" y="3147045"/>
              <a:ext cx="2188589" cy="346249"/>
            </a:xfrm>
            <a:prstGeom prst="rect">
              <a:avLst/>
            </a:prstGeom>
            <a:noFill/>
          </p:spPr>
          <p:txBody>
            <a:bodyPr wrap="square" lIns="0" tIns="0" rIns="0" bIns="0" rtlCol="0">
              <a:spAutoFit/>
            </a:bodyPr>
            <a:lstStyle/>
            <a:p>
              <a:pPr marL="0" marR="0" lvl="0" indent="0" algn="l" defTabSz="895907" rtl="0" eaLnBrk="1" fontAlgn="auto" latinLnBrk="0" hangingPunct="1">
                <a:lnSpc>
                  <a:spcPct val="90000"/>
                </a:lnSpc>
                <a:spcBef>
                  <a:spcPts val="0"/>
                </a:spcBef>
                <a:spcAft>
                  <a:spcPts val="0"/>
                </a:spcAft>
                <a:buClrTx/>
                <a:buSzTx/>
                <a:buFontTx/>
                <a:buNone/>
                <a:tabLst/>
                <a:defRPr/>
              </a:pPr>
              <a:r>
                <a:rPr kumimoji="0" lang="en-US" sz="2500" b="0" i="0" u="none" strike="noStrike" kern="0" cap="none" spc="-5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Team Services</a:t>
              </a:r>
            </a:p>
          </p:txBody>
        </p:sp>
        <p:pic>
          <p:nvPicPr>
            <p:cNvPr id="32" name="Picture 3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00976" y="2611055"/>
              <a:ext cx="2429855" cy="688186"/>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6407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6"/>
                                        </p:tgtEl>
                                        <p:attrNameLst>
                                          <p:attrName>style.color</p:attrName>
                                        </p:attrNameLst>
                                      </p:cBhvr>
                                      <p:to>
                                        <a:srgbClr val="7F7F7F"/>
                                      </p:to>
                                    </p:animClr>
                                    <p:animClr clrSpc="rgb" dir="cw">
                                      <p:cBhvr>
                                        <p:cTn id="7" dur="500" fill="hold"/>
                                        <p:tgtEl>
                                          <p:spTgt spid="6"/>
                                        </p:tgtEl>
                                        <p:attrNameLst>
                                          <p:attrName>fillcolor</p:attrName>
                                        </p:attrNameLst>
                                      </p:cBhvr>
                                      <p:to>
                                        <a:srgbClr val="7F7F7F"/>
                                      </p:to>
                                    </p:animClr>
                                    <p:set>
                                      <p:cBhvr>
                                        <p:cTn id="8" dur="500" fill="hold"/>
                                        <p:tgtEl>
                                          <p:spTgt spid="6"/>
                                        </p:tgtEl>
                                        <p:attrNameLst>
                                          <p:attrName>fill.type</p:attrName>
                                        </p:attrNameLst>
                                      </p:cBhvr>
                                      <p:to>
                                        <p:strVal val="solid"/>
                                      </p:to>
                                    </p:set>
                                    <p:set>
                                      <p:cBhvr>
                                        <p:cTn id="9" dur="500" fill="hold"/>
                                        <p:tgtEl>
                                          <p:spTgt spid="6"/>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7"/>
                                        </p:tgtEl>
                                        <p:attrNameLst>
                                          <p:attrName>style.color</p:attrName>
                                        </p:attrNameLst>
                                      </p:cBhvr>
                                      <p:to>
                                        <a:srgbClr val="7F7F7F"/>
                                      </p:to>
                                    </p:animClr>
                                    <p:animClr clrSpc="rgb" dir="cw">
                                      <p:cBhvr>
                                        <p:cTn id="12" dur="500" fill="hold"/>
                                        <p:tgtEl>
                                          <p:spTgt spid="7"/>
                                        </p:tgtEl>
                                        <p:attrNameLst>
                                          <p:attrName>fillcolor</p:attrName>
                                        </p:attrNameLst>
                                      </p:cBhvr>
                                      <p:to>
                                        <a:srgbClr val="7F7F7F"/>
                                      </p:to>
                                    </p:animClr>
                                    <p:set>
                                      <p:cBhvr>
                                        <p:cTn id="13" dur="500" fill="hold"/>
                                        <p:tgtEl>
                                          <p:spTgt spid="7"/>
                                        </p:tgtEl>
                                        <p:attrNameLst>
                                          <p:attrName>fill.type</p:attrName>
                                        </p:attrNameLst>
                                      </p:cBhvr>
                                      <p:to>
                                        <p:strVal val="solid"/>
                                      </p:to>
                                    </p:set>
                                    <p:set>
                                      <p:cBhvr>
                                        <p:cTn id="14" dur="5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3035"/>
          <a:stretch/>
        </p:blipFill>
        <p:spPr>
          <a:xfrm>
            <a:off x="5359788" y="0"/>
            <a:ext cx="7074187" cy="297594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488" y="2975948"/>
            <a:ext cx="7099487" cy="4018577"/>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IntelliTrace</a:t>
            </a:r>
            <a:endParaRPr lang="de-DE" dirty="0">
              <a:solidFill>
                <a:srgbClr val="F2F2F2"/>
              </a:solidFill>
            </a:endParaRPr>
          </a:p>
        </p:txBody>
      </p:sp>
      <p:sp>
        <p:nvSpPr>
          <p:cNvPr id="4" name="Content Placeholder 2"/>
          <p:cNvSpPr txBox="1">
            <a:spLocks/>
          </p:cNvSpPr>
          <p:nvPr/>
        </p:nvSpPr>
        <p:spPr>
          <a:xfrm>
            <a:off x="531948" y="1955158"/>
            <a:ext cx="4304169" cy="2568204"/>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a:solidFill>
                  <a:srgbClr val="FFFFFF"/>
                </a:solidFill>
              </a:rPr>
              <a:t>No more «No </a:t>
            </a:r>
            <a:r>
              <a:rPr lang="it-IT" sz="3264" spc="-41" dirty="0" err="1">
                <a:solidFill>
                  <a:srgbClr val="FFFFFF"/>
                </a:solidFill>
              </a:rPr>
              <a:t>Repro</a:t>
            </a:r>
            <a:r>
              <a:rPr lang="it-IT" sz="3264" spc="-41" dirty="0">
                <a:solidFill>
                  <a:srgbClr val="FFFFFF"/>
                </a:solidFill>
              </a:rPr>
              <a:t>»</a:t>
            </a:r>
          </a:p>
          <a:p>
            <a:pPr marL="0" indent="0" defTabSz="932289">
              <a:lnSpc>
                <a:spcPct val="100000"/>
              </a:lnSpc>
              <a:spcBef>
                <a:spcPts val="1199"/>
              </a:spcBef>
              <a:buClr>
                <a:srgbClr val="000000"/>
              </a:buClr>
              <a:buSzTx/>
              <a:buNone/>
            </a:pPr>
            <a:r>
              <a:rPr lang="en-US" sz="1632" spc="-31" dirty="0">
                <a:solidFill>
                  <a:srgbClr val="FFFFFF"/>
                </a:solidFill>
                <a:latin typeface="Segoe UI"/>
              </a:rPr>
              <a:t>Diagnosing unexpected behavior can sometimes</a:t>
            </a:r>
            <a:r>
              <a:rPr lang="en-US" sz="1632" dirty="0">
                <a:solidFill>
                  <a:srgbClr val="FFFFFF"/>
                </a:solidFill>
                <a:latin typeface="Segoe UI"/>
              </a:rPr>
              <a:t> take hours of searching through source code </a:t>
            </a:r>
            <a:r>
              <a:rPr lang="en-US" sz="1632" spc="-31" dirty="0">
                <a:solidFill>
                  <a:srgbClr val="FFFFFF"/>
                </a:solidFill>
                <a:latin typeface="Segoe UI"/>
              </a:rPr>
              <a:t>and repeated guesses where to set breakpoints</a:t>
            </a:r>
            <a:endParaRPr lang="en-US" sz="1632" dirty="0">
              <a:solidFill>
                <a:srgbClr val="FFFFFF"/>
              </a:solidFill>
              <a:latin typeface="Segoe UI"/>
            </a:endParaRPr>
          </a:p>
          <a:p>
            <a:pPr marL="0" indent="0" defTabSz="932289">
              <a:lnSpc>
                <a:spcPct val="100000"/>
              </a:lnSpc>
              <a:spcBef>
                <a:spcPts val="1199"/>
              </a:spcBef>
              <a:buClr>
                <a:srgbClr val="000000"/>
              </a:buClr>
              <a:buSzTx/>
              <a:buNone/>
            </a:pPr>
            <a:r>
              <a:rPr lang="en-US" sz="1632" spc="-10" dirty="0">
                <a:solidFill>
                  <a:srgbClr val="FFFFFF"/>
                </a:solidFill>
                <a:latin typeface="Segoe UI"/>
              </a:rPr>
              <a:t>Using the diagnostic tools in Visual Studio 2015</a:t>
            </a:r>
            <a:r>
              <a:rPr lang="en-US" sz="1632" dirty="0">
                <a:solidFill>
                  <a:srgbClr val="FFFFFF"/>
                </a:solidFill>
                <a:latin typeface="Segoe UI"/>
              </a:rPr>
              <a:t> and IntelliTrace you can see the history of your code’s execution and navigate back in time to </a:t>
            </a:r>
            <a:r>
              <a:rPr lang="en-US" sz="1632" spc="-51" dirty="0">
                <a:solidFill>
                  <a:srgbClr val="FFFFFF"/>
                </a:solidFill>
                <a:latin typeface="Segoe UI"/>
              </a:rPr>
              <a:t>inspect state without manually setting breakpoints</a:t>
            </a:r>
            <a:r>
              <a:rPr lang="en-US" sz="1632" dirty="0">
                <a:solidFill>
                  <a:srgbClr val="FFFFFF"/>
                </a:solidFill>
                <a:latin typeface="Segoe UI"/>
              </a:rPr>
              <a:t> </a:t>
            </a:r>
          </a:p>
        </p:txBody>
      </p:sp>
    </p:spTree>
    <p:extLst>
      <p:ext uri="{BB962C8B-B14F-4D97-AF65-F5344CB8AC3E}">
        <p14:creationId xmlns:p14="http://schemas.microsoft.com/office/powerpoint/2010/main" val="1230373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41" b="1818"/>
          <a:stretch/>
        </p:blipFill>
        <p:spPr>
          <a:xfrm>
            <a:off x="5350501" y="0"/>
            <a:ext cx="7083472" cy="402381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34" b="38391"/>
          <a:stretch/>
        </p:blipFill>
        <p:spPr>
          <a:xfrm>
            <a:off x="5294240" y="4008098"/>
            <a:ext cx="7139735" cy="2986427"/>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err="1">
                <a:solidFill>
                  <a:srgbClr val="F2F2F2"/>
                </a:solidFill>
              </a:rPr>
              <a:t>.net</a:t>
            </a:r>
            <a:r>
              <a:rPr lang="en-US" spc="0" dirty="0">
                <a:solidFill>
                  <a:srgbClr val="F2F2F2"/>
                </a:solidFill>
              </a:rPr>
              <a:t> Memory</a:t>
            </a:r>
            <a:br>
              <a:rPr lang="en-US" spc="0" dirty="0">
                <a:solidFill>
                  <a:srgbClr val="F2F2F2"/>
                </a:solidFill>
              </a:rPr>
            </a:br>
            <a:r>
              <a:rPr lang="en-US" spc="0" dirty="0">
                <a:solidFill>
                  <a:srgbClr val="F2F2F2"/>
                </a:solidFill>
              </a:rPr>
              <a:t>Dump Analysis</a:t>
            </a:r>
            <a:endParaRPr lang="de-DE" spc="0" dirty="0">
              <a:solidFill>
                <a:srgbClr val="F2F2F2"/>
              </a:solidFill>
            </a:endParaRPr>
          </a:p>
        </p:txBody>
      </p:sp>
      <p:sp>
        <p:nvSpPr>
          <p:cNvPr id="6" name="Content Placeholder 2"/>
          <p:cNvSpPr txBox="1">
            <a:spLocks/>
          </p:cNvSpPr>
          <p:nvPr/>
        </p:nvSpPr>
        <p:spPr>
          <a:xfrm>
            <a:off x="531948" y="1955158"/>
            <a:ext cx="4304169" cy="166083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Prevent</a:t>
            </a:r>
            <a:r>
              <a:rPr lang="it-IT" sz="3264" spc="-41" dirty="0">
                <a:solidFill>
                  <a:srgbClr val="FFFFFF"/>
                </a:solidFill>
              </a:rPr>
              <a:t> </a:t>
            </a:r>
            <a:r>
              <a:rPr lang="it-IT" sz="3264" spc="-41" dirty="0" err="1">
                <a:solidFill>
                  <a:srgbClr val="FFFFFF"/>
                </a:solidFill>
              </a:rPr>
              <a:t>perf</a:t>
            </a:r>
            <a:r>
              <a:rPr lang="it-IT" sz="3264" spc="-41" dirty="0">
                <a:solidFill>
                  <a:srgbClr val="FFFFFF"/>
                </a:solidFill>
              </a:rPr>
              <a:t> </a:t>
            </a:r>
            <a:r>
              <a:rPr lang="it-IT" sz="3264" spc="-41" dirty="0" err="1">
                <a:solidFill>
                  <a:srgbClr val="FFFFFF"/>
                </a:solidFill>
              </a:rPr>
              <a:t>issues</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Use comprehensive profiling tools without the </a:t>
            </a:r>
            <a:r>
              <a:rPr lang="en-US" sz="1632" spc="-20" dirty="0">
                <a:solidFill>
                  <a:srgbClr val="FFFFFF"/>
                </a:solidFill>
                <a:latin typeface="Segoe UI"/>
              </a:rPr>
              <a:t>debugger to get deeper insights into your app’s</a:t>
            </a:r>
            <a:r>
              <a:rPr lang="en-US" sz="1632" dirty="0">
                <a:solidFill>
                  <a:srgbClr val="FFFFFF"/>
                </a:solidFill>
                <a:latin typeface="Segoe UI"/>
              </a:rPr>
              <a:t> </a:t>
            </a:r>
            <a:r>
              <a:rPr lang="en-US" sz="1632" spc="-31" dirty="0">
                <a:solidFill>
                  <a:srgbClr val="FFFFFF"/>
                </a:solidFill>
                <a:latin typeface="Segoe UI"/>
              </a:rPr>
              <a:t>performance, including CPU, GPU, and memory</a:t>
            </a:r>
            <a:r>
              <a:rPr lang="en-US" sz="1632" dirty="0">
                <a:solidFill>
                  <a:srgbClr val="FFFFFF"/>
                </a:solidFill>
                <a:latin typeface="Segoe UI"/>
              </a:rPr>
              <a:t> </a:t>
            </a:r>
            <a:r>
              <a:rPr lang="en-US" sz="1632" spc="-41" dirty="0">
                <a:solidFill>
                  <a:srgbClr val="FFFFFF"/>
                </a:solidFill>
                <a:latin typeface="Segoe UI"/>
              </a:rPr>
              <a:t>usage, UI responsiveness, and network utilization</a:t>
            </a:r>
          </a:p>
        </p:txBody>
      </p:sp>
    </p:spTree>
    <p:extLst>
      <p:ext uri="{BB962C8B-B14F-4D97-AF65-F5344CB8AC3E}">
        <p14:creationId xmlns:p14="http://schemas.microsoft.com/office/powerpoint/2010/main" val="356679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731" y="0"/>
            <a:ext cx="7080244" cy="5365089"/>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dirty="0">
                <a:solidFill>
                  <a:srgbClr val="F2F2F2"/>
                </a:solidFill>
              </a:rPr>
              <a:t>Visual Debugging</a:t>
            </a:r>
            <a:endParaRPr lang="de-DE" dirty="0">
              <a:solidFill>
                <a:srgbClr val="F2F2F2"/>
              </a:solidFill>
            </a:endParaRPr>
          </a:p>
        </p:txBody>
      </p:sp>
      <p:sp>
        <p:nvSpPr>
          <p:cNvPr id="4" name="Content Placeholder 2"/>
          <p:cNvSpPr txBox="1">
            <a:spLocks/>
          </p:cNvSpPr>
          <p:nvPr/>
        </p:nvSpPr>
        <p:spPr>
          <a:xfrm>
            <a:off x="531948" y="1955158"/>
            <a:ext cx="4304169" cy="1950061"/>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Visualize</a:t>
            </a:r>
            <a:r>
              <a:rPr lang="it-IT" sz="3264" spc="-41" dirty="0">
                <a:solidFill>
                  <a:srgbClr val="FFFFFF"/>
                </a:solidFill>
              </a:rPr>
              <a:t> </a:t>
            </a:r>
            <a:r>
              <a:rPr lang="it-IT" sz="3264" spc="-41" dirty="0" err="1">
                <a:solidFill>
                  <a:srgbClr val="FFFFFF"/>
                </a:solidFill>
              </a:rPr>
              <a:t>your</a:t>
            </a:r>
            <a:r>
              <a:rPr lang="it-IT" sz="3264" spc="-41" dirty="0">
                <a:solidFill>
                  <a:srgbClr val="FFFFFF"/>
                </a:solidFill>
              </a:rPr>
              <a:t> code</a:t>
            </a:r>
          </a:p>
          <a:p>
            <a:pPr marL="0" indent="0" defTabSz="932289">
              <a:lnSpc>
                <a:spcPct val="100000"/>
              </a:lnSpc>
              <a:spcBef>
                <a:spcPts val="1199"/>
              </a:spcBef>
              <a:buClr>
                <a:srgbClr val="000000"/>
              </a:buClr>
              <a:buSzTx/>
              <a:buNone/>
            </a:pPr>
            <a:r>
              <a:rPr lang="en-US" sz="1632" dirty="0">
                <a:solidFill>
                  <a:srgbClr val="FFFFFF"/>
                </a:solidFill>
                <a:latin typeface="Segoe UI"/>
              </a:rPr>
              <a:t>Code Map Debugger Integration enables you to debug complex software problems without getting lost. See exactly where issues happen </a:t>
            </a:r>
            <a:r>
              <a:rPr lang="en-US" sz="1632" spc="-31" dirty="0">
                <a:solidFill>
                  <a:srgbClr val="FFFFFF"/>
                </a:solidFill>
                <a:latin typeface="Segoe UI"/>
              </a:rPr>
              <a:t>at debug time, visualize relationships and quickly</a:t>
            </a:r>
            <a:r>
              <a:rPr lang="en-US" sz="1632" dirty="0">
                <a:solidFill>
                  <a:srgbClr val="FFFFFF"/>
                </a:solidFill>
                <a:latin typeface="Segoe UI"/>
              </a:rPr>
              <a:t> find and fix problems in your code.</a:t>
            </a:r>
            <a:endParaRPr lang="en-US" sz="1632" spc="-41" dirty="0">
              <a:solidFill>
                <a:srgbClr val="FFFFFF"/>
              </a:solidFill>
              <a:latin typeface="Segoe UI"/>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20574"/>
          <a:stretch/>
        </p:blipFill>
        <p:spPr>
          <a:xfrm>
            <a:off x="5357111" y="4369614"/>
            <a:ext cx="7076864" cy="2609193"/>
          </a:xfrm>
          <a:prstGeom prst="rect">
            <a:avLst/>
          </a:prstGeom>
        </p:spPr>
      </p:pic>
    </p:spTree>
    <p:extLst>
      <p:ext uri="{BB962C8B-B14F-4D97-AF65-F5344CB8AC3E}">
        <p14:creationId xmlns:p14="http://schemas.microsoft.com/office/powerpoint/2010/main" val="1961983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4313" y="-1"/>
            <a:ext cx="5719661" cy="6994525"/>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41" dirty="0">
                <a:solidFill>
                  <a:srgbClr val="F2F2F2"/>
                </a:solidFill>
              </a:rPr>
              <a:t>Code</a:t>
            </a:r>
            <a:r>
              <a:rPr lang="en-US" spc="-41" dirty="0">
                <a:solidFill>
                  <a:schemeClr val="bg1"/>
                </a:solidFill>
              </a:rPr>
              <a:t> </a:t>
            </a:r>
            <a:r>
              <a:rPr lang="en-US" spc="-41" dirty="0">
                <a:solidFill>
                  <a:srgbClr val="F2F2F2"/>
                </a:solidFill>
              </a:rPr>
              <a:t>Analysis</a:t>
            </a:r>
            <a:endParaRPr lang="de-DE" spc="-41" dirty="0">
              <a:solidFill>
                <a:srgbClr val="F2F2F2"/>
              </a:solidFill>
            </a:endParaRPr>
          </a:p>
        </p:txBody>
      </p:sp>
      <p:sp>
        <p:nvSpPr>
          <p:cNvPr id="4" name="Content Placeholder 2"/>
          <p:cNvSpPr txBox="1">
            <a:spLocks/>
          </p:cNvSpPr>
          <p:nvPr/>
        </p:nvSpPr>
        <p:spPr>
          <a:xfrm>
            <a:off x="531948" y="1955158"/>
            <a:ext cx="4304169" cy="2819362"/>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dirty="0">
                <a:solidFill>
                  <a:srgbClr val="FFFFFF"/>
                </a:solidFill>
              </a:rPr>
              <a:t>Validate </a:t>
            </a:r>
            <a:r>
              <a:rPr lang="it-IT" sz="3264" dirty="0" err="1">
                <a:solidFill>
                  <a:srgbClr val="FFFFFF"/>
                </a:solidFill>
              </a:rPr>
              <a:t>your</a:t>
            </a:r>
            <a:r>
              <a:rPr lang="it-IT" sz="3264" dirty="0">
                <a:solidFill>
                  <a:srgbClr val="FFFFFF"/>
                </a:solidFill>
              </a:rPr>
              <a:t> code</a:t>
            </a:r>
          </a:p>
          <a:p>
            <a:pPr marL="0" indent="0" defTabSz="932289">
              <a:lnSpc>
                <a:spcPct val="100000"/>
              </a:lnSpc>
              <a:spcBef>
                <a:spcPts val="1199"/>
              </a:spcBef>
              <a:buClr>
                <a:srgbClr val="000000"/>
              </a:buClr>
              <a:buSzTx/>
              <a:buNone/>
            </a:pPr>
            <a:r>
              <a:rPr lang="en-US" sz="1632" dirty="0">
                <a:solidFill>
                  <a:srgbClr val="FFFFFF"/>
                </a:solidFill>
                <a:latin typeface="Segoe UI"/>
              </a:rPr>
              <a:t>The code analysis tools in Visual Studio help </a:t>
            </a:r>
            <a:r>
              <a:rPr lang="en-US" sz="1632" spc="-51" dirty="0">
                <a:solidFill>
                  <a:srgbClr val="FFFFFF"/>
                </a:solidFill>
                <a:latin typeface="Segoe UI"/>
              </a:rPr>
              <a:t>developers identify potential design, globalization,</a:t>
            </a:r>
            <a:r>
              <a:rPr lang="en-US" sz="1632" dirty="0">
                <a:solidFill>
                  <a:srgbClr val="FFFFFF"/>
                </a:solidFill>
                <a:latin typeface="Segoe UI"/>
              </a:rPr>
              <a:t> </a:t>
            </a:r>
            <a:r>
              <a:rPr lang="en-US" sz="1632" spc="-41" dirty="0">
                <a:solidFill>
                  <a:srgbClr val="FFFFFF"/>
                </a:solidFill>
                <a:latin typeface="Segoe UI"/>
              </a:rPr>
              <a:t>interoperability, performance and security issues,</a:t>
            </a:r>
            <a:r>
              <a:rPr lang="en-US" sz="1632" dirty="0">
                <a:solidFill>
                  <a:srgbClr val="FFFFFF"/>
                </a:solidFill>
                <a:latin typeface="Segoe UI"/>
              </a:rPr>
              <a:t> using a set of Microsoft best practice rules</a:t>
            </a:r>
          </a:p>
          <a:p>
            <a:pPr marL="0" indent="0" defTabSz="932289">
              <a:lnSpc>
                <a:spcPct val="100000"/>
              </a:lnSpc>
              <a:spcBef>
                <a:spcPts val="1199"/>
              </a:spcBef>
              <a:buClr>
                <a:srgbClr val="000000"/>
              </a:buClr>
              <a:buSzTx/>
              <a:buNone/>
            </a:pPr>
            <a:r>
              <a:rPr lang="en-US" sz="1632" dirty="0">
                <a:solidFill>
                  <a:srgbClr val="FFFFFF"/>
                </a:solidFill>
                <a:latin typeface="Segoe UI"/>
              </a:rPr>
              <a:t>Running code analysis tools at regular intervals during your development process can enhance the quality of your software by examining your code for common defects and violations</a:t>
            </a:r>
          </a:p>
        </p:txBody>
      </p:sp>
    </p:spTree>
    <p:extLst>
      <p:ext uri="{BB962C8B-B14F-4D97-AF65-F5344CB8AC3E}">
        <p14:creationId xmlns:p14="http://schemas.microsoft.com/office/powerpoint/2010/main" val="3082087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Test planning and execution</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2956329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17402"/>
          <a:stretch/>
        </p:blipFill>
        <p:spPr>
          <a:xfrm>
            <a:off x="5350782" y="0"/>
            <a:ext cx="7083193" cy="4201954"/>
          </a:xfrm>
          <a:prstGeom prst="rect">
            <a:avLst/>
          </a:prstGeom>
        </p:spPr>
      </p:pic>
      <p:pic>
        <p:nvPicPr>
          <p:cNvPr id="10" name="Picture 9"/>
          <p:cNvPicPr>
            <a:picLocks noChangeAspect="1"/>
          </p:cNvPicPr>
          <p:nvPr/>
        </p:nvPicPr>
        <p:blipFill rotWithShape="1">
          <a:blip r:embed="rId3"/>
          <a:srcRect l="33920" t="17636"/>
          <a:stretch/>
        </p:blipFill>
        <p:spPr>
          <a:xfrm>
            <a:off x="5360598" y="1933923"/>
            <a:ext cx="3801049" cy="2602873"/>
          </a:xfrm>
          <a:prstGeom prst="rect">
            <a:avLst/>
          </a:prstGeom>
        </p:spPr>
      </p:pic>
      <p:sp>
        <p:nvSpPr>
          <p:cNvPr id="9" name="Rectangle 8"/>
          <p:cNvSpPr/>
          <p:nvPr/>
        </p:nvSpPr>
        <p:spPr bwMode="auto">
          <a:xfrm>
            <a:off x="2502" y="-1"/>
            <a:ext cx="5357287"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Test Case</a:t>
            </a:r>
            <a:br>
              <a:rPr lang="en-US" spc="0" dirty="0">
                <a:solidFill>
                  <a:srgbClr val="F2F2F2"/>
                </a:solidFill>
              </a:rPr>
            </a:br>
            <a:r>
              <a:rPr lang="en-US" spc="0" dirty="0">
                <a:solidFill>
                  <a:srgbClr val="F2F2F2"/>
                </a:solidFill>
              </a:rPr>
              <a:t>Management</a:t>
            </a:r>
            <a:endParaRPr lang="de-DE" dirty="0">
              <a:solidFill>
                <a:srgbClr val="F2F2F2"/>
              </a:solidFill>
            </a:endParaRPr>
          </a:p>
        </p:txBody>
      </p:sp>
      <p:sp>
        <p:nvSpPr>
          <p:cNvPr id="11" name="Content Placeholder 2"/>
          <p:cNvSpPr txBox="1">
            <a:spLocks/>
          </p:cNvSpPr>
          <p:nvPr/>
        </p:nvSpPr>
        <p:spPr>
          <a:xfrm>
            <a:off x="531948" y="1955158"/>
            <a:ext cx="4304169" cy="405707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Streamline</a:t>
            </a:r>
            <a:r>
              <a:rPr lang="it-IT" sz="3264" spc="-41" dirty="0">
                <a:solidFill>
                  <a:srgbClr val="FFFFFF"/>
                </a:solidFill>
              </a:rPr>
              <a:t> </a:t>
            </a:r>
            <a:r>
              <a:rPr lang="it-IT" sz="3264" spc="-41" dirty="0" err="1">
                <a:solidFill>
                  <a:srgbClr val="FFFFFF"/>
                </a:solidFill>
              </a:rPr>
              <a:t>quality</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Take advantage of a toolset optimized for the needs of testers, giving them flexibility in how </a:t>
            </a:r>
            <a:r>
              <a:rPr lang="en-US" sz="1632" spc="-41" dirty="0">
                <a:solidFill>
                  <a:srgbClr val="FFFFFF"/>
                </a:solidFill>
                <a:latin typeface="Segoe UI"/>
              </a:rPr>
              <a:t>they work while at the same time keeping them </a:t>
            </a:r>
            <a:r>
              <a:rPr lang="en-US" sz="1632" dirty="0">
                <a:solidFill>
                  <a:srgbClr val="FFFFFF"/>
                </a:solidFill>
                <a:latin typeface="Segoe UI"/>
              </a:rPr>
              <a:t>in sync with the rest of the team</a:t>
            </a:r>
          </a:p>
          <a:p>
            <a:pPr marL="0" indent="0" defTabSz="932289">
              <a:lnSpc>
                <a:spcPct val="100000"/>
              </a:lnSpc>
              <a:spcBef>
                <a:spcPts val="1199"/>
              </a:spcBef>
              <a:buClr>
                <a:srgbClr val="000000"/>
              </a:buClr>
              <a:buSzTx/>
              <a:buNone/>
            </a:pPr>
            <a:r>
              <a:rPr lang="en-US" sz="1632" dirty="0">
                <a:solidFill>
                  <a:srgbClr val="FFFFFF"/>
                </a:solidFill>
                <a:latin typeface="Segoe UI"/>
              </a:rPr>
              <a:t>Improved web-based Test Case Management helps testers author, manage and </a:t>
            </a:r>
            <a:r>
              <a:rPr lang="en-US" sz="1632" spc="-51" dirty="0">
                <a:solidFill>
                  <a:srgbClr val="FFFFFF"/>
                </a:solidFill>
                <a:latin typeface="Segoe UI"/>
              </a:rPr>
              <a:t>execute test cases using any modern web browser</a:t>
            </a:r>
          </a:p>
          <a:p>
            <a:pPr marL="0" indent="0" defTabSz="932289">
              <a:lnSpc>
                <a:spcPct val="100000"/>
              </a:lnSpc>
              <a:spcBef>
                <a:spcPts val="1199"/>
              </a:spcBef>
              <a:buClr>
                <a:srgbClr val="000000"/>
              </a:buClr>
              <a:buSzTx/>
              <a:buNone/>
            </a:pPr>
            <a:r>
              <a:rPr lang="en-US" sz="1632" spc="-41" dirty="0">
                <a:solidFill>
                  <a:srgbClr val="FFFFFF"/>
                </a:solidFill>
                <a:latin typeface="Segoe UI"/>
              </a:rPr>
              <a:t>Microsoft Test Manager further empowers your</a:t>
            </a:r>
            <a:r>
              <a:rPr lang="en-US" sz="1632" dirty="0">
                <a:solidFill>
                  <a:srgbClr val="FFFFFF"/>
                </a:solidFill>
                <a:latin typeface="Segoe UI"/>
              </a:rPr>
              <a:t> testers by giving them comprehensive tools for automated and manual testing in a desktop application optimized for the needs of today’s agile QA professional</a:t>
            </a:r>
          </a:p>
        </p:txBody>
      </p:sp>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700" y="4216986"/>
            <a:ext cx="7081274" cy="277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7522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0890"/>
          <a:stretch/>
        </p:blipFill>
        <p:spPr>
          <a:xfrm>
            <a:off x="5356449" y="-1"/>
            <a:ext cx="7077525" cy="6994525"/>
          </a:xfrm>
          <a:prstGeom prst="rect">
            <a:avLst/>
          </a:prstGeom>
        </p:spPr>
      </p:pic>
      <p:sp>
        <p:nvSpPr>
          <p:cNvPr id="9" name="Rectangle 8"/>
          <p:cNvSpPr/>
          <p:nvPr/>
        </p:nvSpPr>
        <p:spPr bwMode="auto">
          <a:xfrm>
            <a:off x="2502" y="-1"/>
            <a:ext cx="5357287"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Manual</a:t>
            </a:r>
            <a:r>
              <a:rPr lang="en-US" spc="0" dirty="0">
                <a:solidFill>
                  <a:schemeClr val="bg1"/>
                </a:solidFill>
              </a:rPr>
              <a:t> </a:t>
            </a:r>
            <a:r>
              <a:rPr lang="en-US" spc="0" dirty="0">
                <a:solidFill>
                  <a:schemeClr val="tx1"/>
                </a:solidFill>
              </a:rPr>
              <a:t>Testing</a:t>
            </a:r>
            <a:endParaRPr lang="de-DE" dirty="0">
              <a:solidFill>
                <a:schemeClr val="tx1"/>
              </a:solidFill>
            </a:endParaRPr>
          </a:p>
        </p:txBody>
      </p:sp>
      <p:sp>
        <p:nvSpPr>
          <p:cNvPr id="11" name="Content Placeholder 2"/>
          <p:cNvSpPr txBox="1">
            <a:spLocks/>
          </p:cNvSpPr>
          <p:nvPr/>
        </p:nvSpPr>
        <p:spPr>
          <a:xfrm>
            <a:off x="531948" y="1955158"/>
            <a:ext cx="4304169" cy="3643964"/>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Run</a:t>
            </a:r>
            <a:r>
              <a:rPr lang="it-IT" sz="3264" spc="-41" dirty="0">
                <a:solidFill>
                  <a:srgbClr val="FFFFFF"/>
                </a:solidFill>
              </a:rPr>
              <a:t>, record, play back</a:t>
            </a:r>
          </a:p>
          <a:p>
            <a:pPr marL="0" indent="0" defTabSz="932289">
              <a:lnSpc>
                <a:spcPct val="100000"/>
              </a:lnSpc>
              <a:spcBef>
                <a:spcPts val="1199"/>
              </a:spcBef>
              <a:buClr>
                <a:srgbClr val="000000"/>
              </a:buClr>
              <a:buSzTx/>
              <a:buNone/>
            </a:pPr>
            <a:r>
              <a:rPr lang="en-US" sz="1632" dirty="0">
                <a:solidFill>
                  <a:srgbClr val="FFFFFF"/>
                </a:solidFill>
                <a:latin typeface="Segoe UI"/>
              </a:rPr>
              <a:t>Capture detailed records of steps performed, behaviors observed, and the status of each test </a:t>
            </a:r>
            <a:r>
              <a:rPr lang="en-US" sz="1632" spc="-51" dirty="0">
                <a:solidFill>
                  <a:srgbClr val="FFFFFF"/>
                </a:solidFill>
                <a:latin typeface="Segoe UI"/>
              </a:rPr>
              <a:t>step with the fully-instrumented and configurable</a:t>
            </a:r>
            <a:r>
              <a:rPr lang="en-US" sz="1632" dirty="0">
                <a:solidFill>
                  <a:srgbClr val="FFFFFF"/>
                </a:solidFill>
                <a:latin typeface="Segoe UI"/>
              </a:rPr>
              <a:t> Test Runner. Pause testing at any time to report a bug, even if it’s not directly related to the current test case</a:t>
            </a:r>
          </a:p>
          <a:p>
            <a:pPr marL="0" indent="0" defTabSz="932289">
              <a:lnSpc>
                <a:spcPct val="100000"/>
              </a:lnSpc>
              <a:spcBef>
                <a:spcPts val="1199"/>
              </a:spcBef>
              <a:buClr>
                <a:srgbClr val="000000"/>
              </a:buClr>
              <a:buSzTx/>
              <a:buNone/>
            </a:pPr>
            <a:r>
              <a:rPr lang="en-US" sz="1632" dirty="0">
                <a:solidFill>
                  <a:srgbClr val="FFFFFF"/>
                </a:solidFill>
                <a:latin typeface="Segoe UI"/>
              </a:rPr>
              <a:t>High-fidelity defect reports go directly to the development team, including all the technical </a:t>
            </a:r>
            <a:r>
              <a:rPr lang="en-US" sz="1632" spc="-31" dirty="0">
                <a:solidFill>
                  <a:srgbClr val="FFFFFF"/>
                </a:solidFill>
                <a:latin typeface="Segoe UI"/>
              </a:rPr>
              <a:t>data needed to reproduce and resolve the error</a:t>
            </a:r>
            <a:r>
              <a:rPr lang="en-US" sz="1632" dirty="0">
                <a:solidFill>
                  <a:srgbClr val="FFFFFF"/>
                </a:solidFill>
                <a:latin typeface="Segoe UI"/>
              </a:rPr>
              <a:t> quickly. </a:t>
            </a:r>
            <a:r>
              <a:rPr lang="en-US" sz="1632" spc="-41" dirty="0">
                <a:solidFill>
                  <a:srgbClr val="FFFFFF"/>
                </a:solidFill>
                <a:latin typeface="Segoe UI"/>
              </a:rPr>
              <a:t>Record tests for later playback to speed</a:t>
            </a:r>
            <a:r>
              <a:rPr lang="en-US" sz="1632" dirty="0">
                <a:solidFill>
                  <a:srgbClr val="FFFFFF"/>
                </a:solidFill>
                <a:latin typeface="Segoe UI"/>
              </a:rPr>
              <a:t> up test sessions and enable test automation</a:t>
            </a:r>
          </a:p>
        </p:txBody>
      </p:sp>
    </p:spTree>
    <p:extLst>
      <p:ext uri="{BB962C8B-B14F-4D97-AF65-F5344CB8AC3E}">
        <p14:creationId xmlns:p14="http://schemas.microsoft.com/office/powerpoint/2010/main" val="628214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45869"/>
          <a:stretch/>
        </p:blipFill>
        <p:spPr>
          <a:xfrm>
            <a:off x="5356926" y="-1"/>
            <a:ext cx="7077049" cy="6994525"/>
          </a:xfrm>
          <a:prstGeom prst="rect">
            <a:avLst/>
          </a:prstGeom>
        </p:spPr>
      </p:pic>
      <p:sp>
        <p:nvSpPr>
          <p:cNvPr id="9" name="Rectangle 8"/>
          <p:cNvSpPr/>
          <p:nvPr/>
        </p:nvSpPr>
        <p:spPr bwMode="auto">
          <a:xfrm>
            <a:off x="2502" y="-1"/>
            <a:ext cx="5357287"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Exploratory</a:t>
            </a:r>
            <a:br>
              <a:rPr lang="en-US" spc="0" dirty="0">
                <a:solidFill>
                  <a:schemeClr val="bg1"/>
                </a:solidFill>
              </a:rPr>
            </a:br>
            <a:r>
              <a:rPr lang="en-US" spc="0" dirty="0">
                <a:solidFill>
                  <a:srgbClr val="F2F2F2"/>
                </a:solidFill>
              </a:rPr>
              <a:t>Testing</a:t>
            </a:r>
            <a:endParaRPr lang="de-DE" dirty="0">
              <a:solidFill>
                <a:srgbClr val="F2F2F2"/>
              </a:solidFill>
            </a:endParaRPr>
          </a:p>
        </p:txBody>
      </p:sp>
      <p:sp>
        <p:nvSpPr>
          <p:cNvPr id="11" name="Content Placeholder 2"/>
          <p:cNvSpPr txBox="1">
            <a:spLocks/>
          </p:cNvSpPr>
          <p:nvPr/>
        </p:nvSpPr>
        <p:spPr>
          <a:xfrm>
            <a:off x="531948" y="1955158"/>
            <a:ext cx="4304169" cy="3800915"/>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Testing</a:t>
            </a:r>
            <a:r>
              <a:rPr lang="it-IT" sz="3264" spc="-41" dirty="0">
                <a:solidFill>
                  <a:srgbClr val="FFFFFF"/>
                </a:solidFill>
              </a:rPr>
              <a:t>, super-</a:t>
            </a:r>
            <a:r>
              <a:rPr lang="it-IT" sz="3264" spc="-41" dirty="0" err="1">
                <a:solidFill>
                  <a:srgbClr val="FFFFFF"/>
                </a:solidFill>
              </a:rPr>
              <a:t>charged</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spc="-31" dirty="0">
                <a:solidFill>
                  <a:srgbClr val="FFFFFF"/>
                </a:solidFill>
                <a:latin typeface="Segoe UI"/>
              </a:rPr>
              <a:t>Run tests without a pre-defined list of test cases</a:t>
            </a:r>
            <a:r>
              <a:rPr lang="en-US" sz="1632" dirty="0">
                <a:solidFill>
                  <a:srgbClr val="FFFFFF"/>
                </a:solidFill>
                <a:latin typeface="Segoe UI"/>
              </a:rPr>
              <a:t> and test steps with exploratory testing. Create action recordings, capture rich comments and screenshots and quickly report bugs</a:t>
            </a:r>
          </a:p>
          <a:p>
            <a:pPr marL="0" indent="0" defTabSz="932289">
              <a:lnSpc>
                <a:spcPct val="100000"/>
              </a:lnSpc>
              <a:spcBef>
                <a:spcPts val="1199"/>
              </a:spcBef>
              <a:buClr>
                <a:srgbClr val="000000"/>
              </a:buClr>
              <a:buSzTx/>
              <a:buNone/>
            </a:pPr>
            <a:r>
              <a:rPr lang="en-US" sz="1632" dirty="0">
                <a:solidFill>
                  <a:srgbClr val="FFFFFF"/>
                </a:solidFill>
                <a:latin typeface="Segoe UI"/>
              </a:rPr>
              <a:t>Testers can easily create test cases, complete </a:t>
            </a:r>
            <a:r>
              <a:rPr lang="en-US" sz="1632" spc="-31" dirty="0">
                <a:solidFill>
                  <a:srgbClr val="FFFFFF"/>
                </a:solidFill>
                <a:latin typeface="Segoe UI"/>
              </a:rPr>
              <a:t>with test steps, from exploratory test recordings</a:t>
            </a:r>
            <a:r>
              <a:rPr lang="en-US" sz="1632" dirty="0">
                <a:solidFill>
                  <a:srgbClr val="FFFFFF"/>
                </a:solidFill>
                <a:latin typeface="Segoe UI"/>
              </a:rPr>
              <a:t> </a:t>
            </a:r>
            <a:r>
              <a:rPr lang="en-US" sz="1632" spc="31" dirty="0">
                <a:solidFill>
                  <a:srgbClr val="FFFFFF"/>
                </a:solidFill>
                <a:latin typeface="Segoe UI"/>
              </a:rPr>
              <a:t>which can then be added to test plans and</a:t>
            </a:r>
            <a:r>
              <a:rPr lang="en-US" sz="1632" dirty="0">
                <a:solidFill>
                  <a:srgbClr val="FFFFFF"/>
                </a:solidFill>
                <a:latin typeface="Segoe UI"/>
              </a:rPr>
              <a:t> suites for future testing activities</a:t>
            </a:r>
          </a:p>
          <a:p>
            <a:pPr marL="0" indent="0" defTabSz="932289">
              <a:lnSpc>
                <a:spcPct val="100000"/>
              </a:lnSpc>
              <a:spcBef>
                <a:spcPts val="1199"/>
              </a:spcBef>
              <a:buClr>
                <a:srgbClr val="000000"/>
              </a:buClr>
              <a:buSzTx/>
              <a:buNone/>
            </a:pPr>
            <a:r>
              <a:rPr lang="en-US" sz="1632" dirty="0">
                <a:solidFill>
                  <a:srgbClr val="FFFFFF"/>
                </a:solidFill>
                <a:latin typeface="Segoe UI"/>
              </a:rPr>
              <a:t>Simultaneous test design and execution saves time and effort and allows testers to create real-world test scenarios, fast</a:t>
            </a:r>
          </a:p>
        </p:txBody>
      </p:sp>
    </p:spTree>
    <p:extLst>
      <p:ext uri="{BB962C8B-B14F-4D97-AF65-F5344CB8AC3E}">
        <p14:creationId xmlns:p14="http://schemas.microsoft.com/office/powerpoint/2010/main" val="1674038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785805"/>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Manage complex solutions:</a:t>
            </a:r>
            <a:br>
              <a:rPr lang="en-US" sz="2448" dirty="0">
                <a:solidFill>
                  <a:srgbClr val="FFFFFF"/>
                </a:solidFill>
              </a:rPr>
            </a:br>
            <a:r>
              <a:rPr lang="en-US" sz="2448" dirty="0">
                <a:solidFill>
                  <a:srgbClr val="FFFFFF"/>
                </a:solidFill>
              </a:rPr>
              <a:t>Architecture and modeling</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9277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2725"/>
          <a:stretch/>
        </p:blipFill>
        <p:spPr>
          <a:xfrm>
            <a:off x="5319840" y="4170519"/>
            <a:ext cx="7114134" cy="282400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394" y="0"/>
            <a:ext cx="7115581" cy="4222911"/>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Architectural</a:t>
            </a:r>
            <a:br>
              <a:rPr lang="en-US" spc="0" dirty="0">
                <a:solidFill>
                  <a:srgbClr val="F2F2F2"/>
                </a:solidFill>
              </a:rPr>
            </a:br>
            <a:r>
              <a:rPr lang="en-US" spc="0" dirty="0">
                <a:solidFill>
                  <a:srgbClr val="F2F2F2"/>
                </a:solidFill>
              </a:rPr>
              <a:t>Layer Diagrams</a:t>
            </a:r>
            <a:endParaRPr lang="de-DE" dirty="0">
              <a:solidFill>
                <a:srgbClr val="F2F2F2"/>
              </a:solidFill>
            </a:endParaRPr>
          </a:p>
        </p:txBody>
      </p:sp>
      <p:sp>
        <p:nvSpPr>
          <p:cNvPr id="11" name="Content Placeholder 2"/>
          <p:cNvSpPr txBox="1">
            <a:spLocks/>
          </p:cNvSpPr>
          <p:nvPr/>
        </p:nvSpPr>
        <p:spPr>
          <a:xfrm>
            <a:off x="531948" y="1955158"/>
            <a:ext cx="4304169" cy="3643964"/>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a:solidFill>
                  <a:srgbClr val="FFFFFF"/>
                </a:solidFill>
              </a:rPr>
              <a:t>Model and design</a:t>
            </a:r>
          </a:p>
          <a:p>
            <a:pPr marL="0" indent="0" defTabSz="932289">
              <a:lnSpc>
                <a:spcPct val="100000"/>
              </a:lnSpc>
              <a:spcBef>
                <a:spcPts val="1199"/>
              </a:spcBef>
              <a:buClr>
                <a:srgbClr val="000000"/>
              </a:buClr>
              <a:buSzTx/>
              <a:buNone/>
            </a:pPr>
            <a:r>
              <a:rPr lang="en-US" sz="1632" spc="-82" dirty="0">
                <a:solidFill>
                  <a:srgbClr val="FFFFFF"/>
                </a:solidFill>
                <a:latin typeface="Segoe UI"/>
              </a:rPr>
              <a:t>Make sure your application meets user requirements</a:t>
            </a:r>
            <a:r>
              <a:rPr lang="en-US" sz="1632" dirty="0">
                <a:solidFill>
                  <a:srgbClr val="FFFFFF"/>
                </a:solidFill>
                <a:latin typeface="Segoe UI"/>
              </a:rPr>
              <a:t> and use Visual Studio to understand the code and model your application. Visual Studio </a:t>
            </a:r>
            <a:r>
              <a:rPr lang="en-US" sz="1632" spc="-61" dirty="0">
                <a:solidFill>
                  <a:srgbClr val="FFFFFF"/>
                </a:solidFill>
                <a:latin typeface="Segoe UI"/>
              </a:rPr>
              <a:t>helps you visualize code so you can understand structure,</a:t>
            </a:r>
            <a:r>
              <a:rPr lang="en-US" sz="1632" dirty="0">
                <a:solidFill>
                  <a:srgbClr val="FFFFFF"/>
                </a:solidFill>
                <a:latin typeface="Segoe UI"/>
              </a:rPr>
              <a:t> relationships, and behavior more easily</a:t>
            </a:r>
          </a:p>
          <a:p>
            <a:pPr marL="0" indent="0" defTabSz="932289">
              <a:lnSpc>
                <a:spcPct val="100000"/>
              </a:lnSpc>
              <a:spcBef>
                <a:spcPts val="1199"/>
              </a:spcBef>
              <a:buClr>
                <a:srgbClr val="000000"/>
              </a:buClr>
              <a:buSzTx/>
              <a:buNone/>
            </a:pPr>
            <a:r>
              <a:rPr lang="en-US" sz="1632" dirty="0">
                <a:solidFill>
                  <a:srgbClr val="FFFFFF"/>
                </a:solidFill>
                <a:latin typeface="Segoe UI"/>
              </a:rPr>
              <a:t>Create models at different levels of detail and </a:t>
            </a:r>
            <a:r>
              <a:rPr lang="en-US" sz="1632" spc="31" dirty="0">
                <a:solidFill>
                  <a:srgbClr val="FFFFFF"/>
                </a:solidFill>
                <a:latin typeface="Segoe UI"/>
              </a:rPr>
              <a:t>track requirements, tasks, test cases, bugs or other work associated with your models by</a:t>
            </a:r>
            <a:r>
              <a:rPr lang="en-US" sz="1632" dirty="0">
                <a:solidFill>
                  <a:srgbClr val="FFFFFF"/>
                </a:solidFill>
                <a:latin typeface="Segoe UI"/>
              </a:rPr>
              <a:t> linking model elements to work items and your development plan</a:t>
            </a:r>
          </a:p>
        </p:txBody>
      </p:sp>
    </p:spTree>
    <p:extLst>
      <p:ext uri="{BB962C8B-B14F-4D97-AF65-F5344CB8AC3E}">
        <p14:creationId xmlns:p14="http://schemas.microsoft.com/office/powerpoint/2010/main" val="2714132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4411" t="7560" r="8193" b="12412"/>
          <a:stretch/>
        </p:blipFill>
        <p:spPr>
          <a:xfrm>
            <a:off x="-30163" y="326390"/>
            <a:ext cx="8330040" cy="6523671"/>
          </a:xfrm>
          <a:prstGeom prst="rect">
            <a:avLst/>
          </a:prstGeom>
        </p:spPr>
      </p:pic>
      <p:sp>
        <p:nvSpPr>
          <p:cNvPr id="5" name="Title 2"/>
          <p:cNvSpPr>
            <a:spLocks noGrp="1"/>
          </p:cNvSpPr>
          <p:nvPr>
            <p:ph type="title" idx="4294967295"/>
          </p:nvPr>
        </p:nvSpPr>
        <p:spPr>
          <a:xfrm>
            <a:off x="6083300" y="1277938"/>
            <a:ext cx="6353175" cy="881062"/>
          </a:xfrm>
        </p:spPr>
        <p:txBody>
          <a:bodyPr/>
          <a:lstStyle/>
          <a:p>
            <a:r>
              <a:rPr lang="en-US" sz="3800" spc="0" dirty="0">
                <a:gradFill>
                  <a:gsLst>
                    <a:gs pos="0">
                      <a:schemeClr val="tx1"/>
                    </a:gs>
                    <a:gs pos="100000">
                      <a:schemeClr val="tx1"/>
                    </a:gs>
                  </a:gsLst>
                </a:gradFill>
              </a:rPr>
              <a:t>Visual Studio momentum</a:t>
            </a:r>
          </a:p>
        </p:txBody>
      </p:sp>
      <p:sp>
        <p:nvSpPr>
          <p:cNvPr id="6" name="Rectangle 5"/>
          <p:cNvSpPr/>
          <p:nvPr/>
        </p:nvSpPr>
        <p:spPr>
          <a:xfrm>
            <a:off x="6083186" y="2396816"/>
            <a:ext cx="5731487" cy="523220"/>
          </a:xfrm>
          <a:prstGeom prst="rect">
            <a:avLst/>
          </a:prstGeom>
        </p:spPr>
        <p:txBody>
          <a:bodyPr wrap="none" lIns="182672">
            <a:spAutoFit/>
          </a:bodyPr>
          <a:lstStyle/>
          <a:p>
            <a:pPr marL="0" marR="0" lvl="0" indent="0" algn="l" defTabSz="931662" rtl="0" eaLnBrk="1" fontAlgn="auto" latinLnBrk="0" hangingPunct="1">
              <a:lnSpc>
                <a:spcPct val="100000"/>
              </a:lnSpc>
              <a:spcBef>
                <a:spcPts val="0"/>
              </a:spcBef>
              <a:spcAft>
                <a:spcPts val="0"/>
              </a:spcAft>
              <a:buClrTx/>
              <a:buSzTx/>
              <a:buFontTx/>
              <a:buNone/>
              <a:tabLst/>
              <a:defRPr/>
            </a:pPr>
            <a:r>
              <a:rPr kumimoji="0" lang="en-US" sz="2800" b="0" i="0" u="none" strike="noStrike" kern="0" cap="none" spc="-6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12.7M+ Visual Studio 2015 downloads</a:t>
            </a:r>
          </a:p>
        </p:txBody>
      </p:sp>
      <p:sp>
        <p:nvSpPr>
          <p:cNvPr id="7" name="Rectangle 6"/>
          <p:cNvSpPr/>
          <p:nvPr/>
        </p:nvSpPr>
        <p:spPr>
          <a:xfrm>
            <a:off x="6083185" y="3263399"/>
            <a:ext cx="3992550" cy="523220"/>
          </a:xfrm>
          <a:prstGeom prst="rect">
            <a:avLst/>
          </a:prstGeom>
        </p:spPr>
        <p:txBody>
          <a:bodyPr wrap="none" lIns="182672">
            <a:spAutoFit/>
          </a:bodyPr>
          <a:lstStyle/>
          <a:p>
            <a:pPr marL="0" marR="0" lvl="0" indent="0" algn="l" defTabSz="93166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6K+ extensions in gallery</a:t>
            </a:r>
          </a:p>
        </p:txBody>
      </p:sp>
      <p:sp>
        <p:nvSpPr>
          <p:cNvPr id="8" name="Rectangle 7"/>
          <p:cNvSpPr/>
          <p:nvPr/>
        </p:nvSpPr>
        <p:spPr>
          <a:xfrm>
            <a:off x="6083186" y="4129982"/>
            <a:ext cx="6185458" cy="523220"/>
          </a:xfrm>
          <a:prstGeom prst="rect">
            <a:avLst/>
          </a:prstGeom>
        </p:spPr>
        <p:txBody>
          <a:bodyPr wrap="none" lIns="182672">
            <a:spAutoFit/>
          </a:bodyPr>
          <a:lstStyle/>
          <a:p>
            <a:pPr marL="0" marR="0" lvl="0" indent="0" algn="l" defTabSz="93166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950K+ extension downloads per month</a:t>
            </a:r>
          </a:p>
        </p:txBody>
      </p:sp>
    </p:spTree>
    <p:extLst>
      <p:ext uri="{BB962C8B-B14F-4D97-AF65-F5344CB8AC3E}">
        <p14:creationId xmlns:p14="http://schemas.microsoft.com/office/powerpoint/2010/main" val="61709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21751E-6 3.5497E-6 L 4.21751E-6 0.032 " pathEditMode="relative" rAng="0" ptsTypes="AA">
                                      <p:cBhvr>
                                        <p:cTn id="9" dur="500" spd="-100000" fill="hold"/>
                                        <p:tgtEl>
                                          <p:spTgt spid="6"/>
                                        </p:tgtEl>
                                        <p:attrNameLst>
                                          <p:attrName>ppt_x</p:attrName>
                                          <p:attrName>ppt_y</p:attrName>
                                        </p:attrNameLst>
                                      </p:cBhvr>
                                      <p:rCtr x="0" y="158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4.84555E-6 1.62506E-6 L -4.84555E-6 0.032 " pathEditMode="relative" rAng="0" ptsTypes="AA">
                                      <p:cBhvr>
                                        <p:cTn id="14" dur="500" spd="-100000" fill="hold"/>
                                        <p:tgtEl>
                                          <p:spTgt spid="7"/>
                                        </p:tgtEl>
                                        <p:attrNameLst>
                                          <p:attrName>ppt_x</p:attrName>
                                          <p:attrName>ppt_y</p:attrName>
                                        </p:attrNameLst>
                                      </p:cBhvr>
                                      <p:rCtr x="0" y="158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4.51876E-7 -2.99591E-7 L 4.51876E-7 0.032 " pathEditMode="relative" rAng="0" ptsTypes="AA">
                                      <p:cBhvr>
                                        <p:cTn id="19" dur="500" spd="-100000" fill="hold"/>
                                        <p:tgtEl>
                                          <p:spTgt spid="8"/>
                                        </p:tgtEl>
                                        <p:attrNameLst>
                                          <p:attrName>ppt_x</p:attrName>
                                          <p:attrName>ppt_y</p:attrName>
                                        </p:attrNameLst>
                                      </p:cBhvr>
                                      <p:rCtr x="0" y="15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2725"/>
          <a:stretch/>
        </p:blipFill>
        <p:spPr>
          <a:xfrm>
            <a:off x="5319840" y="4170519"/>
            <a:ext cx="7114134" cy="282400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394" y="0"/>
            <a:ext cx="7115581" cy="4222911"/>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Architecture</a:t>
            </a:r>
            <a:br>
              <a:rPr lang="en-US" spc="0" dirty="0">
                <a:solidFill>
                  <a:schemeClr val="bg1"/>
                </a:solidFill>
              </a:rPr>
            </a:br>
            <a:r>
              <a:rPr lang="en-US" spc="0" dirty="0">
                <a:solidFill>
                  <a:srgbClr val="F2F2F2"/>
                </a:solidFill>
              </a:rPr>
              <a:t>Validation</a:t>
            </a:r>
            <a:endParaRPr lang="de-DE" dirty="0">
              <a:solidFill>
                <a:srgbClr val="F2F2F2"/>
              </a:solidFill>
            </a:endParaRPr>
          </a:p>
        </p:txBody>
      </p:sp>
      <p:sp>
        <p:nvSpPr>
          <p:cNvPr id="11" name="Content Placeholder 2"/>
          <p:cNvSpPr txBox="1">
            <a:spLocks/>
          </p:cNvSpPr>
          <p:nvPr/>
        </p:nvSpPr>
        <p:spPr>
          <a:xfrm>
            <a:off x="531948" y="1955158"/>
            <a:ext cx="4304169" cy="3387805"/>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Analyze</a:t>
            </a:r>
            <a:r>
              <a:rPr lang="it-IT" sz="3264" spc="-41" dirty="0">
                <a:solidFill>
                  <a:srgbClr val="FFFFFF"/>
                </a:solidFill>
              </a:rPr>
              <a:t> and validate</a:t>
            </a:r>
          </a:p>
          <a:p>
            <a:pPr marL="0" indent="0" defTabSz="932289">
              <a:lnSpc>
                <a:spcPct val="100000"/>
              </a:lnSpc>
              <a:spcBef>
                <a:spcPts val="1199"/>
              </a:spcBef>
              <a:buClr>
                <a:srgbClr val="000000"/>
              </a:buClr>
              <a:buSzTx/>
              <a:buNone/>
            </a:pPr>
            <a:r>
              <a:rPr lang="en-US" sz="1632" spc="51" dirty="0">
                <a:solidFill>
                  <a:srgbClr val="FFFFFF"/>
                </a:solidFill>
                <a:latin typeface="Segoe UI"/>
              </a:rPr>
              <a:t>Create dependency graphs to understand</a:t>
            </a:r>
            <a:r>
              <a:rPr lang="en-US" sz="1632" dirty="0">
                <a:solidFill>
                  <a:srgbClr val="FFFFFF"/>
                </a:solidFill>
                <a:latin typeface="Segoe UI"/>
              </a:rPr>
              <a:t> </a:t>
            </a:r>
            <a:r>
              <a:rPr lang="en-US" sz="1632" spc="-31" dirty="0">
                <a:solidFill>
                  <a:srgbClr val="FFFFFF"/>
                </a:solidFill>
                <a:latin typeface="Segoe UI"/>
              </a:rPr>
              <a:t>different dependencies at a high level, between</a:t>
            </a:r>
            <a:r>
              <a:rPr lang="en-US" sz="1632" dirty="0">
                <a:solidFill>
                  <a:srgbClr val="FFFFFF"/>
                </a:solidFill>
                <a:latin typeface="Segoe UI"/>
              </a:rPr>
              <a:t> </a:t>
            </a:r>
            <a:r>
              <a:rPr lang="en-US" sz="1632" spc="20" dirty="0">
                <a:solidFill>
                  <a:srgbClr val="FFFFFF"/>
                </a:solidFill>
                <a:latin typeface="Segoe UI"/>
              </a:rPr>
              <a:t>assemblies or binaries, namespaces, or even arbitrary groups. Drill into dependencies on </a:t>
            </a:r>
            <a:r>
              <a:rPr lang="en-US" sz="1632" dirty="0">
                <a:solidFill>
                  <a:srgbClr val="FFFFFF"/>
                </a:solidFill>
                <a:latin typeface="Segoe UI"/>
              </a:rPr>
              <a:t>the graph to see how they're related</a:t>
            </a:r>
          </a:p>
          <a:p>
            <a:pPr marL="0" indent="0" defTabSz="932289">
              <a:lnSpc>
                <a:spcPct val="100000"/>
              </a:lnSpc>
              <a:spcBef>
                <a:spcPts val="1199"/>
              </a:spcBef>
              <a:buClr>
                <a:srgbClr val="000000"/>
              </a:buClr>
              <a:buSzTx/>
              <a:buNone/>
            </a:pPr>
            <a:r>
              <a:rPr lang="en-US" sz="1632" spc="41" dirty="0">
                <a:solidFill>
                  <a:srgbClr val="FFFFFF"/>
                </a:solidFill>
                <a:latin typeface="Segoe UI"/>
              </a:rPr>
              <a:t>Create layer diagrams to specify what those</a:t>
            </a:r>
            <a:r>
              <a:rPr lang="en-US" sz="1632" dirty="0">
                <a:solidFill>
                  <a:srgbClr val="FFFFFF"/>
                </a:solidFill>
                <a:latin typeface="Segoe UI"/>
              </a:rPr>
              <a:t> dependencies should look like to meet design requirements. Find out where the current code doesn't meet those constraints and help your team manage technical debt</a:t>
            </a:r>
          </a:p>
        </p:txBody>
      </p:sp>
    </p:spTree>
    <p:extLst>
      <p:ext uri="{BB962C8B-B14F-4D97-AF65-F5344CB8AC3E}">
        <p14:creationId xmlns:p14="http://schemas.microsoft.com/office/powerpoint/2010/main" val="166204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UML Diagrams</a:t>
            </a:r>
            <a:endParaRPr lang="de-DE" dirty="0">
              <a:solidFill>
                <a:srgbClr val="F2F2F2"/>
              </a:solidFill>
            </a:endParaRPr>
          </a:p>
        </p:txBody>
      </p:sp>
      <p:sp>
        <p:nvSpPr>
          <p:cNvPr id="11" name="Content Placeholder 2"/>
          <p:cNvSpPr txBox="1">
            <a:spLocks/>
          </p:cNvSpPr>
          <p:nvPr/>
        </p:nvSpPr>
        <p:spPr>
          <a:xfrm>
            <a:off x="531948" y="1955158"/>
            <a:ext cx="4304169" cy="2462378"/>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Clarify</a:t>
            </a:r>
            <a:r>
              <a:rPr lang="it-IT" sz="3264" spc="-41" dirty="0">
                <a:solidFill>
                  <a:srgbClr val="FFFFFF"/>
                </a:solidFill>
              </a:rPr>
              <a:t> </a:t>
            </a:r>
            <a:r>
              <a:rPr lang="it-IT" sz="3264" spc="-41" dirty="0" err="1">
                <a:solidFill>
                  <a:srgbClr val="FFFFFF"/>
                </a:solidFill>
              </a:rPr>
              <a:t>intent</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spc="-51" dirty="0">
                <a:solidFill>
                  <a:srgbClr val="FFFFFF"/>
                </a:solidFill>
                <a:latin typeface="Segoe UI"/>
              </a:rPr>
              <a:t>Modeling diagrams help you understand, clarify,</a:t>
            </a:r>
            <a:r>
              <a:rPr lang="en-US" sz="1632" dirty="0">
                <a:solidFill>
                  <a:srgbClr val="FFFFFF"/>
                </a:solidFill>
                <a:latin typeface="Segoe UI"/>
              </a:rPr>
              <a:t> and communicate ideas about your code and </a:t>
            </a:r>
            <a:r>
              <a:rPr lang="en-US" sz="1632" spc="-61" dirty="0">
                <a:solidFill>
                  <a:srgbClr val="FFFFFF"/>
                </a:solidFill>
                <a:latin typeface="Segoe UI"/>
              </a:rPr>
              <a:t>the user requirements that your software system</a:t>
            </a:r>
            <a:r>
              <a:rPr lang="en-US" sz="1632" dirty="0">
                <a:solidFill>
                  <a:srgbClr val="FFFFFF"/>
                </a:solidFill>
                <a:latin typeface="Segoe UI"/>
              </a:rPr>
              <a:t> must support. To describe and communicate the functionality of your system, you can use UML component, class, activity, and sequence diagrams in Visual Studio</a:t>
            </a:r>
          </a:p>
        </p:txBody>
      </p:sp>
    </p:spTree>
    <p:extLst>
      <p:ext uri="{BB962C8B-B14F-4D97-AF65-F5344CB8AC3E}">
        <p14:creationId xmlns:p14="http://schemas.microsoft.com/office/powerpoint/2010/main" val="1992646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143" t="1648" r="1826" b="3280"/>
          <a:stretch/>
        </p:blipFill>
        <p:spPr>
          <a:xfrm>
            <a:off x="5357111" y="0"/>
            <a:ext cx="7076863" cy="434865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28" t="3885" r="1772" b="5472"/>
          <a:stretch/>
        </p:blipFill>
        <p:spPr>
          <a:xfrm>
            <a:off x="5357952" y="4359134"/>
            <a:ext cx="7076023" cy="2635391"/>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Code Maps</a:t>
            </a:r>
            <a:endParaRPr lang="de-DE" dirty="0">
              <a:solidFill>
                <a:srgbClr val="F2F2F2"/>
              </a:solidFill>
            </a:endParaRPr>
          </a:p>
        </p:txBody>
      </p:sp>
      <p:sp>
        <p:nvSpPr>
          <p:cNvPr id="11" name="Content Placeholder 2"/>
          <p:cNvSpPr txBox="1">
            <a:spLocks/>
          </p:cNvSpPr>
          <p:nvPr/>
        </p:nvSpPr>
        <p:spPr>
          <a:xfrm>
            <a:off x="531948" y="1955158"/>
            <a:ext cx="4304169" cy="303244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Visualize</a:t>
            </a:r>
            <a:r>
              <a:rPr lang="it-IT" sz="3264" spc="-41" dirty="0">
                <a:solidFill>
                  <a:srgbClr val="FFFFFF"/>
                </a:solidFill>
              </a:rPr>
              <a:t> </a:t>
            </a:r>
            <a:r>
              <a:rPr lang="it-IT" sz="3264" spc="-41" dirty="0" err="1">
                <a:solidFill>
                  <a:srgbClr val="FFFFFF"/>
                </a:solidFill>
              </a:rPr>
              <a:t>your</a:t>
            </a:r>
            <a:r>
              <a:rPr lang="it-IT" sz="3264" spc="-41" dirty="0">
                <a:solidFill>
                  <a:srgbClr val="FFFFFF"/>
                </a:solidFill>
              </a:rPr>
              <a:t> code</a:t>
            </a:r>
          </a:p>
          <a:p>
            <a:pPr marL="0" indent="0" defTabSz="932289">
              <a:lnSpc>
                <a:spcPct val="100000"/>
              </a:lnSpc>
              <a:spcBef>
                <a:spcPts val="1199"/>
              </a:spcBef>
              <a:buClr>
                <a:srgbClr val="000000"/>
              </a:buClr>
              <a:buSzTx/>
              <a:buNone/>
            </a:pPr>
            <a:r>
              <a:rPr lang="en-US" sz="1632" spc="-51" dirty="0">
                <a:solidFill>
                  <a:srgbClr val="FFFFFF"/>
                </a:solidFill>
                <a:latin typeface="Segoe UI"/>
              </a:rPr>
              <a:t>Map relationships in code with code maps. When </a:t>
            </a:r>
            <a:r>
              <a:rPr lang="en-US" sz="1632" dirty="0">
                <a:solidFill>
                  <a:srgbClr val="FFFFFF"/>
                </a:solidFill>
                <a:latin typeface="Segoe UI"/>
              </a:rPr>
              <a:t>you create code maps, they appear next to the code editor</a:t>
            </a:r>
          </a:p>
          <a:p>
            <a:pPr marL="0" indent="0" defTabSz="932289">
              <a:lnSpc>
                <a:spcPct val="100000"/>
              </a:lnSpc>
              <a:spcBef>
                <a:spcPts val="1199"/>
              </a:spcBef>
              <a:buClr>
                <a:srgbClr val="000000"/>
              </a:buClr>
              <a:buSzTx/>
              <a:buNone/>
            </a:pPr>
            <a:r>
              <a:rPr lang="en-US" sz="1632" dirty="0">
                <a:solidFill>
                  <a:srgbClr val="FFFFFF"/>
                </a:solidFill>
                <a:latin typeface="Segoe UI"/>
              </a:rPr>
              <a:t>This lets you focus on the task at </a:t>
            </a:r>
            <a:r>
              <a:rPr lang="en-US" sz="1632" spc="-20" dirty="0">
                <a:solidFill>
                  <a:srgbClr val="FFFFFF"/>
                </a:solidFill>
                <a:latin typeface="Segoe UI"/>
              </a:rPr>
              <a:t>hand because </a:t>
            </a:r>
            <a:r>
              <a:rPr lang="en-US" sz="1632" spc="-41" dirty="0">
                <a:solidFill>
                  <a:srgbClr val="FFFFFF"/>
                </a:solidFill>
                <a:latin typeface="Segoe UI"/>
              </a:rPr>
              <a:t>you can see your place while you work and helps</a:t>
            </a:r>
            <a:r>
              <a:rPr lang="en-US" sz="1632" spc="-20" dirty="0">
                <a:solidFill>
                  <a:srgbClr val="FFFFFF"/>
                </a:solidFill>
                <a:latin typeface="Segoe UI"/>
              </a:rPr>
              <a:t> you understand relationships in</a:t>
            </a:r>
            <a:r>
              <a:rPr lang="en-US" sz="1632" dirty="0">
                <a:solidFill>
                  <a:srgbClr val="FFFFFF"/>
                </a:solidFill>
                <a:latin typeface="Segoe UI"/>
              </a:rPr>
              <a:t> code</a:t>
            </a:r>
          </a:p>
          <a:p>
            <a:pPr marL="0" indent="0" defTabSz="932289">
              <a:lnSpc>
                <a:spcPct val="100000"/>
              </a:lnSpc>
              <a:spcBef>
                <a:spcPts val="1199"/>
              </a:spcBef>
              <a:buClr>
                <a:srgbClr val="000000"/>
              </a:buClr>
              <a:buSzTx/>
              <a:buNone/>
            </a:pPr>
            <a:r>
              <a:rPr lang="en-US" sz="1632" spc="-51" dirty="0">
                <a:solidFill>
                  <a:srgbClr val="FFFFFF"/>
                </a:solidFill>
                <a:latin typeface="Segoe UI"/>
              </a:rPr>
              <a:t>Navigate these relationships using the map which</a:t>
            </a:r>
            <a:r>
              <a:rPr lang="en-US" sz="1632" dirty="0">
                <a:solidFill>
                  <a:srgbClr val="FFFFFF"/>
                </a:solidFill>
                <a:latin typeface="Segoe UI"/>
              </a:rPr>
              <a:t> updates as you traverse your code base</a:t>
            </a:r>
          </a:p>
        </p:txBody>
      </p:sp>
    </p:spTree>
    <p:extLst>
      <p:ext uri="{BB962C8B-B14F-4D97-AF65-F5344CB8AC3E}">
        <p14:creationId xmlns:p14="http://schemas.microsoft.com/office/powerpoint/2010/main" val="1153170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Close the loop and lower cycle times</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366634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4"/>
          <a:stretch/>
        </p:blipFill>
        <p:spPr>
          <a:xfrm>
            <a:off x="5345152" y="0"/>
            <a:ext cx="7088822" cy="5480354"/>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508"/>
          <a:stretch/>
        </p:blipFill>
        <p:spPr>
          <a:xfrm>
            <a:off x="5351472" y="4267955"/>
            <a:ext cx="7082502" cy="2726569"/>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IntelliTrace in</a:t>
            </a:r>
            <a:br>
              <a:rPr lang="en-US" spc="0" dirty="0">
                <a:solidFill>
                  <a:srgbClr val="F2F2F2"/>
                </a:solidFill>
              </a:rPr>
            </a:br>
            <a:r>
              <a:rPr lang="en-US" spc="0" dirty="0">
                <a:solidFill>
                  <a:srgbClr val="F2F2F2"/>
                </a:solidFill>
              </a:rPr>
              <a:t>Production</a:t>
            </a:r>
            <a:endParaRPr lang="de-DE" spc="0" dirty="0">
              <a:solidFill>
                <a:srgbClr val="F2F2F2"/>
              </a:solidFill>
            </a:endParaRPr>
          </a:p>
        </p:txBody>
      </p:sp>
      <p:sp>
        <p:nvSpPr>
          <p:cNvPr id="4" name="Content Placeholder 2"/>
          <p:cNvSpPr txBox="1">
            <a:spLocks/>
          </p:cNvSpPr>
          <p:nvPr/>
        </p:nvSpPr>
        <p:spPr>
          <a:xfrm>
            <a:off x="531948" y="1955158"/>
            <a:ext cx="4304169" cy="2718536"/>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Diagnose</a:t>
            </a:r>
            <a:r>
              <a:rPr lang="it-IT" sz="3264" spc="-41" dirty="0">
                <a:solidFill>
                  <a:srgbClr val="FFFFFF"/>
                </a:solidFill>
              </a:rPr>
              <a:t> and </a:t>
            </a:r>
            <a:r>
              <a:rPr lang="it-IT" sz="3264" spc="-41" dirty="0" err="1">
                <a:solidFill>
                  <a:srgbClr val="FFFFFF"/>
                </a:solidFill>
              </a:rPr>
              <a:t>fix</a:t>
            </a:r>
            <a:r>
              <a:rPr lang="it-IT" sz="3264" spc="-41" dirty="0">
                <a:solidFill>
                  <a:srgbClr val="FFFFFF"/>
                </a:solidFill>
              </a:rPr>
              <a:t> </a:t>
            </a:r>
            <a:r>
              <a:rPr lang="it-IT" sz="3264" spc="-41" dirty="0" err="1">
                <a:solidFill>
                  <a:srgbClr val="FFFFFF"/>
                </a:solidFill>
              </a:rPr>
              <a:t>issues</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The IntelliTrace stand-alone collector lets you </a:t>
            </a:r>
            <a:r>
              <a:rPr lang="en-US" sz="1632" spc="-31" dirty="0">
                <a:solidFill>
                  <a:srgbClr val="FFFFFF"/>
                </a:solidFill>
                <a:latin typeface="Segoe UI"/>
              </a:rPr>
              <a:t>collect IntelliTrace diagnostic data for your apps</a:t>
            </a:r>
            <a:r>
              <a:rPr lang="en-US" sz="1632" dirty="0">
                <a:solidFill>
                  <a:srgbClr val="FFFFFF"/>
                </a:solidFill>
                <a:latin typeface="Segoe UI"/>
              </a:rPr>
              <a:t> on production servers or other environments without installing Visual Studio on the target </a:t>
            </a:r>
            <a:r>
              <a:rPr lang="en-US" sz="1632" spc="31" dirty="0">
                <a:solidFill>
                  <a:srgbClr val="FFFFFF"/>
                </a:solidFill>
                <a:latin typeface="Segoe UI"/>
              </a:rPr>
              <a:t>machine and without changing the target</a:t>
            </a:r>
            <a:r>
              <a:rPr lang="en-US" sz="1632" dirty="0">
                <a:solidFill>
                  <a:srgbClr val="FFFFFF"/>
                </a:solidFill>
                <a:latin typeface="Segoe UI"/>
              </a:rPr>
              <a:t> </a:t>
            </a:r>
            <a:r>
              <a:rPr lang="en-US" sz="1632" spc="-61" dirty="0">
                <a:solidFill>
                  <a:srgbClr val="FFFFFF"/>
                </a:solidFill>
                <a:latin typeface="Segoe UI"/>
              </a:rPr>
              <a:t>system's environment. When you're done collecting</a:t>
            </a:r>
            <a:r>
              <a:rPr lang="en-US" sz="1632" dirty="0">
                <a:solidFill>
                  <a:srgbClr val="FFFFFF"/>
                </a:solidFill>
                <a:latin typeface="Segoe UI"/>
              </a:rPr>
              <a:t> data, just delete the collector to uninstall it</a:t>
            </a:r>
          </a:p>
        </p:txBody>
      </p:sp>
    </p:spTree>
    <p:extLst>
      <p:ext uri="{BB962C8B-B14F-4D97-AF65-F5344CB8AC3E}">
        <p14:creationId xmlns:p14="http://schemas.microsoft.com/office/powerpoint/2010/main" val="434591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3228"/>
          <a:stretch/>
        </p:blipFill>
        <p:spPr>
          <a:xfrm>
            <a:off x="5354887" y="0"/>
            <a:ext cx="7079088" cy="519408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971" y="3220767"/>
            <a:ext cx="7069004" cy="3773758"/>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Feedback</a:t>
            </a:r>
            <a:br>
              <a:rPr lang="en-US" spc="0" dirty="0">
                <a:solidFill>
                  <a:srgbClr val="F2F2F2"/>
                </a:solidFill>
              </a:rPr>
            </a:br>
            <a:r>
              <a:rPr lang="en-US" spc="0" dirty="0">
                <a:solidFill>
                  <a:srgbClr val="F2F2F2"/>
                </a:solidFill>
              </a:rPr>
              <a:t>Management</a:t>
            </a:r>
            <a:endParaRPr lang="de-DE" spc="0" dirty="0">
              <a:solidFill>
                <a:srgbClr val="F2F2F2"/>
              </a:solidFill>
            </a:endParaRPr>
          </a:p>
        </p:txBody>
      </p:sp>
      <p:sp>
        <p:nvSpPr>
          <p:cNvPr id="11" name="Content Placeholder 2"/>
          <p:cNvSpPr txBox="1">
            <a:spLocks/>
          </p:cNvSpPr>
          <p:nvPr/>
        </p:nvSpPr>
        <p:spPr>
          <a:xfrm>
            <a:off x="531948" y="1955158"/>
            <a:ext cx="4304169" cy="261933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Actionable</a:t>
            </a:r>
            <a:r>
              <a:rPr lang="it-IT" sz="3264" spc="-41" dirty="0">
                <a:solidFill>
                  <a:srgbClr val="FFFFFF"/>
                </a:solidFill>
              </a:rPr>
              <a:t> feedback</a:t>
            </a:r>
          </a:p>
          <a:p>
            <a:pPr marL="0" indent="0" defTabSz="932289">
              <a:lnSpc>
                <a:spcPct val="100000"/>
              </a:lnSpc>
              <a:spcBef>
                <a:spcPts val="1199"/>
              </a:spcBef>
              <a:buClr>
                <a:srgbClr val="000000"/>
              </a:buClr>
              <a:buSzTx/>
              <a:buNone/>
            </a:pPr>
            <a:r>
              <a:rPr lang="en-US" sz="1632" dirty="0">
                <a:solidFill>
                  <a:srgbClr val="FFFFFF"/>
                </a:solidFill>
                <a:latin typeface="Segoe UI"/>
              </a:rPr>
              <a:t>Once you have working software, you're ready to get feedback from your stakeholders. You </a:t>
            </a:r>
            <a:r>
              <a:rPr lang="en-US" sz="1632" spc="-41" dirty="0">
                <a:solidFill>
                  <a:srgbClr val="FFFFFF"/>
                </a:solidFill>
                <a:latin typeface="Segoe UI"/>
              </a:rPr>
              <a:t>can ask reviewers to provide videos, screenshots,</a:t>
            </a:r>
            <a:r>
              <a:rPr lang="en-US" sz="1632" dirty="0">
                <a:solidFill>
                  <a:srgbClr val="FFFFFF"/>
                </a:solidFill>
                <a:latin typeface="Segoe UI"/>
              </a:rPr>
              <a:t> type-written comments, and ratings</a:t>
            </a:r>
          </a:p>
          <a:p>
            <a:pPr marL="0" indent="0" defTabSz="932289">
              <a:lnSpc>
                <a:spcPct val="100000"/>
              </a:lnSpc>
              <a:spcBef>
                <a:spcPts val="1199"/>
              </a:spcBef>
              <a:buClr>
                <a:srgbClr val="000000"/>
              </a:buClr>
              <a:buSzTx/>
              <a:buNone/>
            </a:pPr>
            <a:r>
              <a:rPr lang="en-US" sz="1632" dirty="0">
                <a:solidFill>
                  <a:srgbClr val="FFFFFF"/>
                </a:solidFill>
                <a:latin typeface="Segoe UI"/>
              </a:rPr>
              <a:t>Their feedback is captured into work items that you can review and use to create a bug or suggest a new backlog item</a:t>
            </a:r>
          </a:p>
        </p:txBody>
      </p:sp>
    </p:spTree>
    <p:extLst>
      <p:ext uri="{BB962C8B-B14F-4D97-AF65-F5344CB8AC3E}">
        <p14:creationId xmlns:p14="http://schemas.microsoft.com/office/powerpoint/2010/main" val="1802656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86" r="215" b="2100"/>
          <a:stretch/>
        </p:blipFill>
        <p:spPr>
          <a:xfrm>
            <a:off x="5338007" y="-1"/>
            <a:ext cx="7095967" cy="4429866"/>
          </a:xfrm>
          <a:prstGeom prst="rect">
            <a:avLst/>
          </a:prstGeom>
          <a:ln>
            <a:noFill/>
          </a:ln>
        </p:spPr>
      </p:pic>
      <p:pic>
        <p:nvPicPr>
          <p:cNvPr id="6" name="Picture 5"/>
          <p:cNvPicPr>
            <a:picLocks noChangeAspect="1"/>
          </p:cNvPicPr>
          <p:nvPr/>
        </p:nvPicPr>
        <p:blipFill rotWithShape="1">
          <a:blip r:embed="rId3"/>
          <a:srcRect l="361" r="1462" b="43383"/>
          <a:stretch/>
        </p:blipFill>
        <p:spPr>
          <a:xfrm>
            <a:off x="5342883" y="4014975"/>
            <a:ext cx="7091092" cy="2979550"/>
          </a:xfrm>
          <a:prstGeom prst="rect">
            <a:avLst/>
          </a:prstGeom>
          <a:ln>
            <a:noFill/>
          </a:ln>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Application</a:t>
            </a:r>
            <a:br>
              <a:rPr lang="en-US" spc="0" dirty="0">
                <a:solidFill>
                  <a:srgbClr val="F2F2F2"/>
                </a:solidFill>
              </a:rPr>
            </a:br>
            <a:r>
              <a:rPr lang="en-US" spc="0" dirty="0">
                <a:solidFill>
                  <a:srgbClr val="F2F2F2"/>
                </a:solidFill>
              </a:rPr>
              <a:t>Insights</a:t>
            </a:r>
            <a:endParaRPr lang="de-DE" spc="0" dirty="0">
              <a:solidFill>
                <a:srgbClr val="F2F2F2"/>
              </a:solidFill>
            </a:endParaRPr>
          </a:p>
        </p:txBody>
      </p:sp>
      <p:sp>
        <p:nvSpPr>
          <p:cNvPr id="7" name="Content Placeholder 2"/>
          <p:cNvSpPr txBox="1">
            <a:spLocks/>
          </p:cNvSpPr>
          <p:nvPr/>
        </p:nvSpPr>
        <p:spPr>
          <a:xfrm>
            <a:off x="531948" y="1955158"/>
            <a:ext cx="4304169" cy="247093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en-US" sz="3264" dirty="0">
                <a:solidFill>
                  <a:srgbClr val="FFFFFF"/>
                </a:solidFill>
              </a:rPr>
              <a:t>Usage and performance</a:t>
            </a:r>
            <a:endParaRPr lang="it-IT" sz="3264"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mn-lt"/>
              </a:rPr>
              <a:t>Get a 360° view of your app that includes availability, performance and user behavior</a:t>
            </a:r>
          </a:p>
          <a:p>
            <a:pPr marL="0" indent="0" defTabSz="932289">
              <a:lnSpc>
                <a:spcPct val="100000"/>
              </a:lnSpc>
              <a:spcBef>
                <a:spcPts val="1199"/>
              </a:spcBef>
              <a:buClr>
                <a:srgbClr val="000000"/>
              </a:buClr>
              <a:buSzTx/>
              <a:buNone/>
            </a:pPr>
            <a:r>
              <a:rPr lang="en-US" sz="1632" dirty="0">
                <a:solidFill>
                  <a:srgbClr val="FFFFFF"/>
                </a:solidFill>
                <a:latin typeface="+mn-lt"/>
              </a:rPr>
              <a:t>Use a powerful and easy-to-use experience to </a:t>
            </a:r>
            <a:r>
              <a:rPr lang="en-US" sz="1632" spc="-51" dirty="0">
                <a:solidFill>
                  <a:srgbClr val="FFFFFF"/>
                </a:solidFill>
                <a:latin typeface="+mn-lt"/>
              </a:rPr>
              <a:t>track and improve the success of your application</a:t>
            </a:r>
          </a:p>
          <a:p>
            <a:pPr marL="0" indent="0" defTabSz="932289">
              <a:lnSpc>
                <a:spcPct val="100000"/>
              </a:lnSpc>
              <a:spcBef>
                <a:spcPts val="1199"/>
              </a:spcBef>
              <a:buClr>
                <a:srgbClr val="000000"/>
              </a:buClr>
              <a:buSzTx/>
              <a:buNone/>
            </a:pPr>
            <a:r>
              <a:rPr lang="en-US" sz="1632" dirty="0">
                <a:solidFill>
                  <a:prstClr val="white"/>
                </a:solidFill>
                <a:latin typeface="+mn-lt"/>
                <a:cs typeface="Segoe UI" pitchFamily="34" charset="0"/>
              </a:rPr>
              <a:t>Analyze data across dimensions and make informed decisions about your product’s future</a:t>
            </a:r>
            <a:endParaRPr lang="en-US" sz="1632" dirty="0">
              <a:gradFill>
                <a:gsLst>
                  <a:gs pos="75182">
                    <a:srgbClr val="FFFFFF"/>
                  </a:gs>
                  <a:gs pos="50000">
                    <a:srgbClr val="FFFFFF"/>
                  </a:gs>
                </a:gsLst>
                <a:lin ang="5400000" scaled="0"/>
              </a:gradFill>
              <a:latin typeface="+mn-lt"/>
            </a:endParaRPr>
          </a:p>
        </p:txBody>
      </p:sp>
    </p:spTree>
    <p:extLst>
      <p:ext uri="{BB962C8B-B14F-4D97-AF65-F5344CB8AC3E}">
        <p14:creationId xmlns:p14="http://schemas.microsoft.com/office/powerpoint/2010/main" val="3325187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Enterprise DevOps</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330166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14847"/>
          <a:stretch/>
        </p:blipFill>
        <p:spPr>
          <a:xfrm>
            <a:off x="5352018" y="0"/>
            <a:ext cx="7081957" cy="3566511"/>
          </a:xfrm>
          <a:prstGeom prst="rect">
            <a:avLst/>
          </a:prstGeom>
        </p:spPr>
      </p:pic>
      <p:pic>
        <p:nvPicPr>
          <p:cNvPr id="5" name="Picture 4"/>
          <p:cNvPicPr>
            <a:picLocks noChangeAspect="1"/>
          </p:cNvPicPr>
          <p:nvPr/>
        </p:nvPicPr>
        <p:blipFill rotWithShape="1">
          <a:blip r:embed="rId3"/>
          <a:srcRect t="1269" r="564" b="2730"/>
          <a:stretch/>
        </p:blipFill>
        <p:spPr>
          <a:xfrm>
            <a:off x="5330430" y="3023357"/>
            <a:ext cx="7103545" cy="3971168"/>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dirty="0">
                <a:solidFill>
                  <a:srgbClr val="F2F2F2"/>
                </a:solidFill>
              </a:rPr>
              <a:t>Lab Management</a:t>
            </a:r>
            <a:endParaRPr lang="de-DE" dirty="0">
              <a:solidFill>
                <a:srgbClr val="F2F2F2"/>
              </a:solidFill>
            </a:endParaRPr>
          </a:p>
        </p:txBody>
      </p:sp>
      <p:sp>
        <p:nvSpPr>
          <p:cNvPr id="11" name="Content Placeholder 2"/>
          <p:cNvSpPr txBox="1">
            <a:spLocks/>
          </p:cNvSpPr>
          <p:nvPr/>
        </p:nvSpPr>
        <p:spPr>
          <a:xfrm>
            <a:off x="531948" y="1955158"/>
            <a:ext cx="4304169" cy="247093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82" dirty="0" err="1">
                <a:solidFill>
                  <a:srgbClr val="FFFFFF"/>
                </a:solidFill>
              </a:rPr>
              <a:t>Dev</a:t>
            </a:r>
            <a:r>
              <a:rPr lang="it-IT" sz="3264" spc="-82" dirty="0">
                <a:solidFill>
                  <a:srgbClr val="FFFFFF"/>
                </a:solidFill>
              </a:rPr>
              <a:t>/Test lab </a:t>
            </a:r>
            <a:r>
              <a:rPr lang="it-IT" sz="3264" spc="-82" dirty="0" err="1">
                <a:solidFill>
                  <a:srgbClr val="FFFFFF"/>
                </a:solidFill>
              </a:rPr>
              <a:t>environments</a:t>
            </a:r>
            <a:endParaRPr lang="it-IT" sz="3264" spc="-82" dirty="0">
              <a:solidFill>
                <a:srgbClr val="FFFFFF"/>
              </a:solidFill>
            </a:endParaRPr>
          </a:p>
          <a:p>
            <a:pPr marL="0" indent="0" defTabSz="932289">
              <a:lnSpc>
                <a:spcPct val="100000"/>
              </a:lnSpc>
              <a:spcBef>
                <a:spcPts val="1199"/>
              </a:spcBef>
              <a:buClr>
                <a:srgbClr val="000000"/>
              </a:buClr>
              <a:buSzTx/>
              <a:buNone/>
            </a:pPr>
            <a:r>
              <a:rPr lang="en-US" sz="1632" spc="31" dirty="0">
                <a:solidFill>
                  <a:srgbClr val="FFFFFF"/>
                </a:solidFill>
                <a:latin typeface="Segoe UI"/>
              </a:rPr>
              <a:t>Automate your virtual lab environment with</a:t>
            </a:r>
            <a:r>
              <a:rPr lang="en-US" sz="1632" dirty="0">
                <a:solidFill>
                  <a:srgbClr val="FFFFFF"/>
                </a:solidFill>
                <a:latin typeface="Segoe UI"/>
              </a:rPr>
              <a:t> Visual Studio Lab Management</a:t>
            </a:r>
          </a:p>
          <a:p>
            <a:pPr marL="0" indent="0" defTabSz="932289">
              <a:lnSpc>
                <a:spcPct val="100000"/>
              </a:lnSpc>
              <a:spcBef>
                <a:spcPts val="1199"/>
              </a:spcBef>
              <a:buClr>
                <a:srgbClr val="000000"/>
              </a:buClr>
              <a:buSzTx/>
              <a:buNone/>
            </a:pPr>
            <a:r>
              <a:rPr lang="en-US" sz="1632" dirty="0">
                <a:solidFill>
                  <a:srgbClr val="FFFFFF"/>
                </a:solidFill>
                <a:latin typeface="Segoe UI"/>
              </a:rPr>
              <a:t>Use templates </a:t>
            </a:r>
            <a:r>
              <a:rPr lang="en-US" sz="1632" spc="51" dirty="0">
                <a:solidFill>
                  <a:srgbClr val="FFFFFF"/>
                </a:solidFill>
                <a:latin typeface="Segoe UI"/>
              </a:rPr>
              <a:t>to define/launch environment configurations for</a:t>
            </a:r>
            <a:r>
              <a:rPr lang="en-US" sz="1632" dirty="0">
                <a:solidFill>
                  <a:srgbClr val="FFFFFF"/>
                </a:solidFill>
                <a:latin typeface="Segoe UI"/>
              </a:rPr>
              <a:t> consistent testing</a:t>
            </a:r>
          </a:p>
          <a:p>
            <a:pPr marL="0" indent="0" defTabSz="932289">
              <a:lnSpc>
                <a:spcPct val="100000"/>
              </a:lnSpc>
              <a:spcBef>
                <a:spcPts val="1199"/>
              </a:spcBef>
              <a:buClr>
                <a:srgbClr val="000000"/>
              </a:buClr>
              <a:buSzTx/>
              <a:buNone/>
            </a:pPr>
            <a:r>
              <a:rPr lang="en-US" sz="1632" dirty="0">
                <a:solidFill>
                  <a:srgbClr val="FFFFFF"/>
                </a:solidFill>
                <a:latin typeface="Segoe UI"/>
              </a:rPr>
              <a:t>Provision dev/test lab environments quickly for testers and developers</a:t>
            </a:r>
          </a:p>
        </p:txBody>
      </p:sp>
    </p:spTree>
    <p:extLst>
      <p:ext uri="{BB962C8B-B14F-4D97-AF65-F5344CB8AC3E}">
        <p14:creationId xmlns:p14="http://schemas.microsoft.com/office/powerpoint/2010/main" val="1180856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25120"/>
          <a:stretch/>
        </p:blipFill>
        <p:spPr>
          <a:xfrm>
            <a:off x="5362516" y="-1"/>
            <a:ext cx="7071459" cy="6994525"/>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Release</a:t>
            </a:r>
            <a:br>
              <a:rPr lang="en-US" spc="0" dirty="0">
                <a:solidFill>
                  <a:srgbClr val="F2F2F2"/>
                </a:solidFill>
              </a:rPr>
            </a:br>
            <a:r>
              <a:rPr lang="en-US" spc="0" dirty="0">
                <a:solidFill>
                  <a:srgbClr val="F2F2F2"/>
                </a:solidFill>
              </a:rPr>
              <a:t>Management</a:t>
            </a:r>
            <a:endParaRPr lang="de-DE" spc="0" dirty="0">
              <a:solidFill>
                <a:srgbClr val="F2F2F2"/>
              </a:solidFill>
            </a:endParaRPr>
          </a:p>
        </p:txBody>
      </p:sp>
      <p:sp>
        <p:nvSpPr>
          <p:cNvPr id="11" name="Content Placeholder 2"/>
          <p:cNvSpPr txBox="1">
            <a:spLocks/>
          </p:cNvSpPr>
          <p:nvPr/>
        </p:nvSpPr>
        <p:spPr>
          <a:xfrm>
            <a:off x="531948" y="1955158"/>
            <a:ext cx="4304169" cy="3800915"/>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Ship</a:t>
            </a:r>
            <a:r>
              <a:rPr lang="it-IT" sz="3264" spc="-41" dirty="0">
                <a:solidFill>
                  <a:srgbClr val="FFFFFF"/>
                </a:solidFill>
              </a:rPr>
              <a:t> </a:t>
            </a:r>
            <a:r>
              <a:rPr lang="it-IT" sz="3264" spc="-41" dirty="0" err="1">
                <a:solidFill>
                  <a:srgbClr val="FFFFFF"/>
                </a:solidFill>
              </a:rPr>
              <a:t>better</a:t>
            </a:r>
            <a:r>
              <a:rPr lang="it-IT" sz="3264" spc="-41" dirty="0">
                <a:solidFill>
                  <a:srgbClr val="FFFFFF"/>
                </a:solidFill>
              </a:rPr>
              <a:t> </a:t>
            </a:r>
            <a:r>
              <a:rPr lang="it-IT" sz="3264" spc="-41" dirty="0" err="1">
                <a:solidFill>
                  <a:srgbClr val="FFFFFF"/>
                </a:solidFill>
              </a:rPr>
              <a:t>apps</a:t>
            </a:r>
            <a:r>
              <a:rPr lang="it-IT" sz="3264" spc="-41" dirty="0">
                <a:solidFill>
                  <a:srgbClr val="FFFFFF"/>
                </a:solidFill>
              </a:rPr>
              <a:t>, </a:t>
            </a:r>
            <a:r>
              <a:rPr lang="it-IT" sz="3264" spc="-41" dirty="0" err="1">
                <a:solidFill>
                  <a:srgbClr val="FFFFFF"/>
                </a:solidFill>
              </a:rPr>
              <a:t>faster</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spc="20" dirty="0">
                <a:solidFill>
                  <a:srgbClr val="FFFFFF"/>
                </a:solidFill>
                <a:latin typeface="Segoe UI"/>
              </a:rPr>
              <a:t>Visual Studio Release Management makes it</a:t>
            </a:r>
            <a:r>
              <a:rPr lang="en-US" sz="1632" dirty="0">
                <a:solidFill>
                  <a:srgbClr val="FFFFFF"/>
                </a:solidFill>
                <a:latin typeface="Segoe UI"/>
              </a:rPr>
              <a:t> easy to automate deployment and testing of your applications in multiple environments</a:t>
            </a:r>
          </a:p>
          <a:p>
            <a:pPr marL="0" indent="0" defTabSz="932289">
              <a:lnSpc>
                <a:spcPct val="100000"/>
              </a:lnSpc>
              <a:spcBef>
                <a:spcPts val="1199"/>
              </a:spcBef>
              <a:buClr>
                <a:srgbClr val="000000"/>
              </a:buClr>
              <a:buSzTx/>
              <a:buNone/>
            </a:pPr>
            <a:r>
              <a:rPr lang="en-US" sz="1632" spc="51" dirty="0">
                <a:solidFill>
                  <a:srgbClr val="FFFFFF"/>
                </a:solidFill>
                <a:latin typeface="Segoe UI"/>
              </a:rPr>
              <a:t>Teams can create release definitions and</a:t>
            </a:r>
            <a:r>
              <a:rPr lang="en-US" sz="1632" dirty="0">
                <a:solidFill>
                  <a:srgbClr val="FFFFFF"/>
                </a:solidFill>
                <a:latin typeface="Segoe UI"/>
              </a:rPr>
              <a:t> automate deployment in repeatable, reliable </a:t>
            </a:r>
            <a:r>
              <a:rPr lang="en-US" sz="1632" spc="31" dirty="0">
                <a:solidFill>
                  <a:srgbClr val="FFFFFF"/>
                </a:solidFill>
                <a:latin typeface="Segoe UI"/>
              </a:rPr>
              <a:t>ways while tracking simultaneous in-flight </a:t>
            </a:r>
            <a:r>
              <a:rPr lang="en-US" sz="1632" dirty="0">
                <a:solidFill>
                  <a:srgbClr val="FFFFFF"/>
                </a:solidFill>
                <a:latin typeface="Segoe UI"/>
              </a:rPr>
              <a:t>releases</a:t>
            </a:r>
          </a:p>
          <a:p>
            <a:pPr marL="0" indent="0" defTabSz="932289">
              <a:lnSpc>
                <a:spcPct val="100000"/>
              </a:lnSpc>
              <a:spcBef>
                <a:spcPts val="1199"/>
              </a:spcBef>
              <a:buClr>
                <a:srgbClr val="000000"/>
              </a:buClr>
              <a:buSzTx/>
              <a:buNone/>
            </a:pPr>
            <a:r>
              <a:rPr lang="en-US" sz="1632" spc="31" dirty="0">
                <a:solidFill>
                  <a:srgbClr val="FFFFFF"/>
                </a:solidFill>
                <a:latin typeface="Segoe UI"/>
              </a:rPr>
              <a:t>Incorporate automated functional tests or manual approvals in a release definition to </a:t>
            </a:r>
            <a:r>
              <a:rPr lang="en-US" sz="1632" dirty="0">
                <a:solidFill>
                  <a:srgbClr val="FFFFFF"/>
                </a:solidFill>
                <a:latin typeface="Segoe UI"/>
              </a:rPr>
              <a:t>automate the release process all the way to production</a:t>
            </a:r>
          </a:p>
        </p:txBody>
      </p:sp>
    </p:spTree>
    <p:extLst>
      <p:ext uri="{BB962C8B-B14F-4D97-AF65-F5344CB8AC3E}">
        <p14:creationId xmlns:p14="http://schemas.microsoft.com/office/powerpoint/2010/main" val="320978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Satya Nadella Lin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62" y="-149225"/>
            <a:ext cx="10725151" cy="714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25696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960898" y="2940429"/>
            <a:ext cx="2490114" cy="2482047"/>
            <a:chOff x="8954286" y="1697063"/>
            <a:chExt cx="2432304" cy="2433600"/>
          </a:xfrm>
        </p:grpSpPr>
        <p:sp>
          <p:nvSpPr>
            <p:cNvPr id="26" name="Rectangle 25"/>
            <p:cNvSpPr/>
            <p:nvPr/>
          </p:nvSpPr>
          <p:spPr bwMode="gray">
            <a:xfrm>
              <a:off x="8954286" y="1697063"/>
              <a:ext cx="2432304" cy="24336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652822" rIns="186521" bIns="149217" numCol="1" spcCol="0" rtlCol="0" fromWordArt="0" anchor="t" anchorCtr="0" forceAA="0" compatLnSpc="1">
              <a:prstTxWarp prst="textNoShape">
                <a:avLst/>
              </a:prstTxWarp>
              <a:noAutofit/>
            </a:bodyPr>
            <a:lstStyle/>
            <a:p>
              <a:pPr>
                <a:lnSpc>
                  <a:spcPct val="90000"/>
                </a:lnSpc>
              </a:pPr>
              <a:endParaRPr lang="en-US" sz="1632" spc="-51" dirty="0">
                <a:gradFill>
                  <a:gsLst>
                    <a:gs pos="75182">
                      <a:srgbClr val="FFFFFF"/>
                    </a:gs>
                    <a:gs pos="50000">
                      <a:srgbClr val="FFFFFF"/>
                    </a:gs>
                  </a:gsLst>
                  <a:lin ang="5400000" scaled="0"/>
                </a:gradFill>
              </a:endParaRPr>
            </a:p>
          </p:txBody>
        </p:sp>
        <p:sp>
          <p:nvSpPr>
            <p:cNvPr id="27" name="Rectangle 4"/>
            <p:cNvSpPr/>
            <p:nvPr/>
          </p:nvSpPr>
          <p:spPr bwMode="gray">
            <a:xfrm>
              <a:off x="8954541" y="1697063"/>
              <a:ext cx="2432049"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A800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Production</a:t>
              </a:r>
              <a:endParaRPr lang="en-US" sz="183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8" name="Picture 27" descr="Illustrations-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0212" y="2417142"/>
              <a:ext cx="2180453" cy="1684896"/>
            </a:xfrm>
            <a:prstGeom prst="rect">
              <a:avLst/>
            </a:prstGeom>
          </p:spPr>
        </p:pic>
      </p:grpSp>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Cloud Dev/Test</a:t>
            </a:r>
            <a:br>
              <a:rPr lang="en-US" spc="0" dirty="0">
                <a:solidFill>
                  <a:srgbClr val="F2F2F2"/>
                </a:solidFill>
              </a:rPr>
            </a:br>
            <a:r>
              <a:rPr lang="en-US" spc="0" dirty="0">
                <a:solidFill>
                  <a:srgbClr val="F2F2F2"/>
                </a:solidFill>
              </a:rPr>
              <a:t>Environments</a:t>
            </a:r>
            <a:endParaRPr lang="de-DE" spc="0" dirty="0">
              <a:solidFill>
                <a:srgbClr val="F2F2F2"/>
              </a:solidFill>
            </a:endParaRPr>
          </a:p>
        </p:txBody>
      </p:sp>
      <p:sp>
        <p:nvSpPr>
          <p:cNvPr id="11" name="Content Placeholder 2"/>
          <p:cNvSpPr txBox="1">
            <a:spLocks/>
          </p:cNvSpPr>
          <p:nvPr/>
        </p:nvSpPr>
        <p:spPr>
          <a:xfrm>
            <a:off x="531948" y="1955158"/>
            <a:ext cx="4304169" cy="287598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a:solidFill>
                  <a:srgbClr val="FFFFFF"/>
                </a:solidFill>
              </a:rPr>
              <a:t>Agile, </a:t>
            </a:r>
            <a:r>
              <a:rPr lang="it-IT" sz="3264" spc="-41" dirty="0" err="1">
                <a:solidFill>
                  <a:srgbClr val="FFFFFF"/>
                </a:solidFill>
              </a:rPr>
              <a:t>flexible</a:t>
            </a:r>
            <a:r>
              <a:rPr lang="it-IT" sz="3264" spc="-41" dirty="0">
                <a:solidFill>
                  <a:srgbClr val="FFFFFF"/>
                </a:solidFill>
              </a:rPr>
              <a:t>, </a:t>
            </a:r>
            <a:r>
              <a:rPr lang="it-IT" sz="3264" spc="-41" dirty="0" err="1">
                <a:solidFill>
                  <a:srgbClr val="FFFFFF"/>
                </a:solidFill>
              </a:rPr>
              <a:t>scalable</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React faster to business changes and keep up with dev and test infrastructure demands</a:t>
            </a:r>
          </a:p>
          <a:p>
            <a:pPr marL="0" indent="0" defTabSz="932289">
              <a:lnSpc>
                <a:spcPct val="100000"/>
              </a:lnSpc>
              <a:spcBef>
                <a:spcPts val="1199"/>
              </a:spcBef>
              <a:buClr>
                <a:srgbClr val="000000"/>
              </a:buClr>
              <a:buSzTx/>
              <a:buNone/>
            </a:pPr>
            <a:r>
              <a:rPr lang="en-US" sz="1632" dirty="0">
                <a:solidFill>
                  <a:srgbClr val="FFFFFF"/>
                </a:solidFill>
                <a:latin typeface="Segoe UI"/>
              </a:rPr>
              <a:t>Reduce effort and lower cost for dev and test infrastructure resources</a:t>
            </a:r>
          </a:p>
          <a:p>
            <a:pPr marL="0" indent="0" defTabSz="932289">
              <a:lnSpc>
                <a:spcPct val="100000"/>
              </a:lnSpc>
              <a:spcBef>
                <a:spcPts val="1199"/>
              </a:spcBef>
              <a:buClr>
                <a:srgbClr val="000000"/>
              </a:buClr>
              <a:buSzTx/>
              <a:buNone/>
            </a:pPr>
            <a:r>
              <a:rPr lang="en-US" sz="1632" spc="-51" dirty="0">
                <a:solidFill>
                  <a:srgbClr val="FFFFFF"/>
                </a:solidFill>
                <a:latin typeface="Segoe UI"/>
              </a:rPr>
              <a:t>Get the compute, storage, and network resources</a:t>
            </a:r>
            <a:r>
              <a:rPr lang="en-US" sz="1632" dirty="0">
                <a:solidFill>
                  <a:srgbClr val="FFFFFF"/>
                </a:solidFill>
                <a:latin typeface="Segoe UI"/>
              </a:rPr>
              <a:t> you need, in minutes instead of hours or days</a:t>
            </a:r>
          </a:p>
          <a:p>
            <a:pPr marL="0" indent="0" defTabSz="932289">
              <a:lnSpc>
                <a:spcPct val="100000"/>
              </a:lnSpc>
              <a:spcBef>
                <a:spcPts val="1199"/>
              </a:spcBef>
              <a:buClr>
                <a:srgbClr val="000000"/>
              </a:buClr>
              <a:buSzTx/>
              <a:buNone/>
            </a:pPr>
            <a:r>
              <a:rPr lang="en-US" sz="1632" spc="-61" dirty="0">
                <a:solidFill>
                  <a:srgbClr val="FFFFFF"/>
                </a:solidFill>
                <a:latin typeface="Segoe UI"/>
              </a:rPr>
              <a:t>Test applications in a ‘production-like’ environment</a:t>
            </a:r>
          </a:p>
        </p:txBody>
      </p:sp>
      <p:pic>
        <p:nvPicPr>
          <p:cNvPr id="31" name="Picture 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994472" y="5535818"/>
            <a:ext cx="1144936" cy="753187"/>
          </a:xfrm>
          <a:prstGeom prst="rect">
            <a:avLst/>
          </a:prstGeom>
        </p:spPr>
      </p:pic>
      <p:sp>
        <p:nvSpPr>
          <p:cNvPr id="33" name="Freeform 6"/>
          <p:cNvSpPr>
            <a:spLocks/>
          </p:cNvSpPr>
          <p:nvPr/>
        </p:nvSpPr>
        <p:spPr bwMode="auto">
          <a:xfrm>
            <a:off x="7891026" y="5917302"/>
            <a:ext cx="1629377" cy="1072281"/>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chemeClr val="bg1">
              <a:alpha val="69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612">
              <a:solidFill>
                <a:prstClr val="black"/>
              </a:solidFill>
              <a:latin typeface="Calibri" panose="020F0502020204030204"/>
            </a:endParaRPr>
          </a:p>
        </p:txBody>
      </p:sp>
      <p:sp>
        <p:nvSpPr>
          <p:cNvPr id="34" name="Freeform 7"/>
          <p:cNvSpPr>
            <a:spLocks/>
          </p:cNvSpPr>
          <p:nvPr/>
        </p:nvSpPr>
        <p:spPr bwMode="auto">
          <a:xfrm>
            <a:off x="7104345" y="5917302"/>
            <a:ext cx="1252717" cy="822159"/>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bg1">
              <a:alpha val="2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612" kern="0">
              <a:solidFill>
                <a:prstClr val="black"/>
              </a:solidFill>
              <a:latin typeface="Calibri" panose="020F0502020204030204"/>
            </a:endParaRPr>
          </a:p>
        </p:txBody>
      </p:sp>
      <p:sp>
        <p:nvSpPr>
          <p:cNvPr id="39" name="Freeform 95"/>
          <p:cNvSpPr>
            <a:spLocks/>
          </p:cNvSpPr>
          <p:nvPr/>
        </p:nvSpPr>
        <p:spPr bwMode="auto">
          <a:xfrm flipH="1">
            <a:off x="8299877" y="5224160"/>
            <a:ext cx="1871508" cy="121539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lumMod val="20000"/>
              <a:lumOff val="80000"/>
              <a:alpha val="55000"/>
            </a:srgbClr>
          </a:solidFill>
          <a:ln>
            <a:noFill/>
          </a:ln>
          <a:extLst/>
        </p:spPr>
        <p:txBody>
          <a:bodyPr vert="horz" wrap="square" lIns="95103" tIns="47551" rIns="95103" bIns="47551" numCol="1" anchor="t" anchorCtr="0" compatLnSpc="1">
            <a:prstTxWarp prst="textNoShape">
              <a:avLst/>
            </a:prstTxWarp>
          </a:bodyPr>
          <a:lstStyle/>
          <a:p>
            <a:pPr defTabSz="950973">
              <a:defRPr/>
            </a:pPr>
            <a:endParaRPr lang="en-US" sz="2856" kern="0">
              <a:solidFill>
                <a:srgbClr val="000000"/>
              </a:solidFill>
            </a:endParaRPr>
          </a:p>
        </p:txBody>
      </p:sp>
      <p:sp>
        <p:nvSpPr>
          <p:cNvPr id="40" name="Freeform 95"/>
          <p:cNvSpPr>
            <a:spLocks/>
          </p:cNvSpPr>
          <p:nvPr/>
        </p:nvSpPr>
        <p:spPr bwMode="auto">
          <a:xfrm flipH="1">
            <a:off x="10726929" y="4816806"/>
            <a:ext cx="1554375" cy="100944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lumMod val="20000"/>
              <a:lumOff val="80000"/>
              <a:alpha val="81000"/>
            </a:srgbClr>
          </a:solidFill>
          <a:ln>
            <a:noFill/>
          </a:ln>
          <a:extLst/>
        </p:spPr>
        <p:txBody>
          <a:bodyPr vert="horz" wrap="square" lIns="95103" tIns="47551" rIns="95103" bIns="47551" numCol="1" anchor="t" anchorCtr="0" compatLnSpc="1">
            <a:prstTxWarp prst="textNoShape">
              <a:avLst/>
            </a:prstTxWarp>
          </a:bodyPr>
          <a:lstStyle/>
          <a:p>
            <a:pPr defTabSz="950973">
              <a:defRPr/>
            </a:pPr>
            <a:endParaRPr lang="en-US" sz="2856" kern="0">
              <a:solidFill>
                <a:srgbClr val="000000"/>
              </a:solidFill>
            </a:endParaRPr>
          </a:p>
        </p:txBody>
      </p:sp>
      <p:sp>
        <p:nvSpPr>
          <p:cNvPr id="41" name="Freeform 95"/>
          <p:cNvSpPr>
            <a:spLocks/>
          </p:cNvSpPr>
          <p:nvPr/>
        </p:nvSpPr>
        <p:spPr bwMode="auto">
          <a:xfrm flipH="1">
            <a:off x="9198327" y="4330261"/>
            <a:ext cx="2711365" cy="176081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62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2856" kern="0">
              <a:solidFill>
                <a:srgbClr val="505050"/>
              </a:solidFill>
            </a:endParaRPr>
          </a:p>
        </p:txBody>
      </p:sp>
      <p:grpSp>
        <p:nvGrpSpPr>
          <p:cNvPr id="15" name="Group 14"/>
          <p:cNvGrpSpPr/>
          <p:nvPr/>
        </p:nvGrpSpPr>
        <p:grpSpPr>
          <a:xfrm>
            <a:off x="8967078" y="407673"/>
            <a:ext cx="2480725" cy="2482047"/>
            <a:chOff x="3904555" y="1697062"/>
            <a:chExt cx="2432304" cy="2433600"/>
          </a:xfrm>
        </p:grpSpPr>
        <p:sp>
          <p:nvSpPr>
            <p:cNvPr id="20" name="Rectangle 19"/>
            <p:cNvSpPr/>
            <p:nvPr/>
          </p:nvSpPr>
          <p:spPr bwMode="gray">
            <a:xfrm>
              <a:off x="3904555" y="1697062"/>
              <a:ext cx="2432304" cy="24336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652822" rIns="186521" bIns="149217" numCol="1" spcCol="0" rtlCol="0" fromWordArt="0" anchor="t" anchorCtr="0" forceAA="0" compatLnSpc="1">
              <a:prstTxWarp prst="textNoShape">
                <a:avLst/>
              </a:prstTxWarp>
              <a:noAutofit/>
            </a:bodyPr>
            <a:lstStyle/>
            <a:p>
              <a:pPr>
                <a:lnSpc>
                  <a:spcPct val="90000"/>
                </a:lnSpc>
              </a:pPr>
              <a:endParaRPr lang="en-US" sz="1632" spc="-51" dirty="0">
                <a:gradFill>
                  <a:gsLst>
                    <a:gs pos="75182">
                      <a:srgbClr val="FFFFFF"/>
                    </a:gs>
                    <a:gs pos="50000">
                      <a:srgbClr val="FFFFFF"/>
                    </a:gs>
                  </a:gsLst>
                  <a:lin ang="5400000" scaled="0"/>
                </a:gradFill>
              </a:endParaRPr>
            </a:p>
          </p:txBody>
        </p:sp>
        <p:sp>
          <p:nvSpPr>
            <p:cNvPr id="21" name="Rectangle 4"/>
            <p:cNvSpPr/>
            <p:nvPr/>
          </p:nvSpPr>
          <p:spPr bwMode="gray">
            <a:xfrm>
              <a:off x="3904555" y="1697062"/>
              <a:ext cx="2432304"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0094BC"/>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Team Collaboration</a:t>
              </a:r>
              <a:endParaRPr lang="en-US" sz="183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1766" y="2588244"/>
              <a:ext cx="2377882" cy="1485082"/>
            </a:xfrm>
            <a:prstGeom prst="rect">
              <a:avLst/>
            </a:prstGeom>
          </p:spPr>
        </p:pic>
      </p:grpSp>
      <p:grpSp>
        <p:nvGrpSpPr>
          <p:cNvPr id="16" name="Group 15"/>
          <p:cNvGrpSpPr/>
          <p:nvPr/>
        </p:nvGrpSpPr>
        <p:grpSpPr>
          <a:xfrm>
            <a:off x="6430615" y="396620"/>
            <a:ext cx="2483355" cy="2497345"/>
            <a:chOff x="1228360" y="1697063"/>
            <a:chExt cx="2434883" cy="2448271"/>
          </a:xfrm>
        </p:grpSpPr>
        <p:sp>
          <p:nvSpPr>
            <p:cNvPr id="17" name="Rectangle 16"/>
            <p:cNvSpPr/>
            <p:nvPr/>
          </p:nvSpPr>
          <p:spPr bwMode="gray">
            <a:xfrm>
              <a:off x="1228360" y="1711734"/>
              <a:ext cx="2432304" cy="2433600"/>
            </a:xfrm>
            <a:prstGeom prst="rect">
              <a:avLst/>
            </a:prstGeom>
            <a:solidFill>
              <a:srgbClr val="AC2A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652822" rIns="186521" bIns="149217" numCol="1" spcCol="0" rtlCol="0" fromWordArt="0" anchor="t" anchorCtr="0" forceAA="0" compatLnSpc="1">
              <a:prstTxWarp prst="textNoShape">
                <a:avLst/>
              </a:prstTxWarp>
              <a:noAutofit/>
            </a:bodyPr>
            <a:lstStyle/>
            <a:p>
              <a:pPr>
                <a:lnSpc>
                  <a:spcPct val="90000"/>
                </a:lnSpc>
              </a:pPr>
              <a:endParaRPr lang="en-US" sz="1632" spc="-51" dirty="0">
                <a:gradFill>
                  <a:gsLst>
                    <a:gs pos="75182">
                      <a:srgbClr val="FFFFFF"/>
                    </a:gs>
                    <a:gs pos="50000">
                      <a:srgbClr val="FFFFFF"/>
                    </a:gs>
                  </a:gsLst>
                  <a:lin ang="5400000" scaled="0"/>
                </a:gradFill>
              </a:endParaRPr>
            </a:p>
          </p:txBody>
        </p:sp>
        <p:sp>
          <p:nvSpPr>
            <p:cNvPr id="18" name="Rectangle 4"/>
            <p:cNvSpPr/>
            <p:nvPr/>
          </p:nvSpPr>
          <p:spPr bwMode="gray">
            <a:xfrm>
              <a:off x="1230938" y="1697063"/>
              <a:ext cx="2432305"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Machine</a:t>
              </a:r>
              <a:endParaRPr lang="en-US" sz="18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9" name="Picture 18"/>
            <p:cNvPicPr>
              <a:picLocks noChangeAspect="1"/>
            </p:cNvPicPr>
            <p:nvPr/>
          </p:nvPicPr>
          <p:blipFill>
            <a:blip r:embed="rId6"/>
            <a:stretch>
              <a:fillRect/>
            </a:stretch>
          </p:blipFill>
          <p:spPr>
            <a:xfrm>
              <a:off x="1419074" y="2705174"/>
              <a:ext cx="2073312" cy="1224136"/>
            </a:xfrm>
            <a:prstGeom prst="rect">
              <a:avLst/>
            </a:prstGeom>
          </p:spPr>
        </p:pic>
      </p:grpSp>
      <p:grpSp>
        <p:nvGrpSpPr>
          <p:cNvPr id="14" name="Group 13"/>
          <p:cNvGrpSpPr/>
          <p:nvPr/>
        </p:nvGrpSpPr>
        <p:grpSpPr>
          <a:xfrm>
            <a:off x="6430614" y="2939526"/>
            <a:ext cx="2480725" cy="2482047"/>
            <a:chOff x="6434006" y="1697063"/>
            <a:chExt cx="2432304" cy="2433600"/>
          </a:xfrm>
        </p:grpSpPr>
        <p:sp>
          <p:nvSpPr>
            <p:cNvPr id="23" name="Rectangle 22"/>
            <p:cNvSpPr/>
            <p:nvPr/>
          </p:nvSpPr>
          <p:spPr bwMode="gray">
            <a:xfrm>
              <a:off x="6434006" y="1697063"/>
              <a:ext cx="2432304" cy="2433600"/>
            </a:xfrm>
            <a:prstGeom prst="rect">
              <a:avLst/>
            </a:prstGeom>
            <a:solidFill>
              <a:srgbClr val="F7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652822" rIns="186521" bIns="149217" numCol="1" spcCol="0" rtlCol="0" fromWordArt="0" anchor="t" anchorCtr="0" forceAA="0" compatLnSpc="1">
              <a:prstTxWarp prst="textNoShape">
                <a:avLst/>
              </a:prstTxWarp>
              <a:noAutofit/>
            </a:bodyPr>
            <a:lstStyle/>
            <a:p>
              <a:pPr>
                <a:lnSpc>
                  <a:spcPct val="90000"/>
                </a:lnSpc>
              </a:pPr>
              <a:endParaRPr lang="en-US" sz="1632" spc="-51" dirty="0">
                <a:gradFill>
                  <a:gsLst>
                    <a:gs pos="75182">
                      <a:srgbClr val="FFFFFF"/>
                    </a:gs>
                    <a:gs pos="50000">
                      <a:srgbClr val="FFFFFF"/>
                    </a:gs>
                  </a:gsLst>
                  <a:lin ang="5400000" scaled="0"/>
                </a:gradFill>
              </a:endParaRPr>
            </a:p>
          </p:txBody>
        </p:sp>
        <p:sp>
          <p:nvSpPr>
            <p:cNvPr id="24" name="Rectangle 4"/>
            <p:cNvSpPr/>
            <p:nvPr/>
          </p:nvSpPr>
          <p:spPr bwMode="gray">
            <a:xfrm>
              <a:off x="6434261" y="1697063"/>
              <a:ext cx="2432049"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 and Test</a:t>
              </a:r>
              <a:endParaRPr lang="en-US" sz="183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5" name="Picture 24"/>
            <p:cNvPicPr>
              <a:picLocks noChangeAspect="1"/>
            </p:cNvPicPr>
            <p:nvPr/>
          </p:nvPicPr>
          <p:blipFill>
            <a:blip r:embed="rId7"/>
            <a:stretch>
              <a:fillRect/>
            </a:stretch>
          </p:blipFill>
          <p:spPr>
            <a:xfrm>
              <a:off x="6664850" y="2777182"/>
              <a:ext cx="1970616" cy="1216027"/>
            </a:xfrm>
            <a:prstGeom prst="rect">
              <a:avLst/>
            </a:prstGeom>
          </p:spPr>
        </p:pic>
      </p:grpSp>
    </p:spTree>
    <p:extLst>
      <p:ext uri="{BB962C8B-B14F-4D97-AF65-F5344CB8AC3E}">
        <p14:creationId xmlns:p14="http://schemas.microsoft.com/office/powerpoint/2010/main" val="1308527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370637" y="2125662"/>
            <a:ext cx="5608638" cy="43894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Take surveys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“I have more to tell you”</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Forums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Social channels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a:t>
            </a:r>
            <a:r>
              <a:rPr kumimoji="0" lang="en-US" sz="16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a:ea typeface="+mn-ea"/>
                <a:cs typeface="+mn-cs"/>
              </a:rPr>
              <a:t>visualstudio</a:t>
            </a:r>
            <a:endPar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Rectangle 12"/>
          <p:cNvSpPr/>
          <p:nvPr/>
        </p:nvSpPr>
        <p:spPr bwMode="auto">
          <a:xfrm>
            <a:off x="6370637" y="1226451"/>
            <a:ext cx="5608638" cy="8992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Outside Visual Studio</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sp>
        <p:nvSpPr>
          <p:cNvPr id="11" name="Rectangle 10"/>
          <p:cNvSpPr/>
          <p:nvPr/>
        </p:nvSpPr>
        <p:spPr bwMode="auto">
          <a:xfrm>
            <a:off x="484842" y="2125662"/>
            <a:ext cx="5670801" cy="43894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Report a problem</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“I ran into an issue”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Send a suggestion</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“I have a great idea”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Rate this product</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“I love Visual Studio!”</a:t>
            </a:r>
          </a:p>
          <a:p>
            <a:pPr marL="466371" marR="0" lvl="1"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5" name="Rectangle 4"/>
          <p:cNvSpPr/>
          <p:nvPr/>
        </p:nvSpPr>
        <p:spPr bwMode="auto">
          <a:xfrm>
            <a:off x="484843" y="1226451"/>
            <a:ext cx="5670801" cy="8992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Inside Visual Studio</a:t>
            </a:r>
          </a:p>
        </p:txBody>
      </p:sp>
      <p:sp>
        <p:nvSpPr>
          <p:cNvPr id="6" name="Title 5"/>
          <p:cNvSpPr>
            <a:spLocks noGrp="1"/>
          </p:cNvSpPr>
          <p:nvPr>
            <p:ph type="title"/>
          </p:nvPr>
        </p:nvSpPr>
        <p:spPr/>
        <p:txBody>
          <a:bodyPr/>
          <a:lstStyle/>
          <a:p>
            <a:r>
              <a:rPr lang="en-US" dirty="0"/>
              <a:t>We want to hear from you!</a:t>
            </a:r>
          </a:p>
        </p:txBody>
      </p:sp>
      <p:pic>
        <p:nvPicPr>
          <p:cNvPr id="4" name="Picture 3"/>
          <p:cNvPicPr>
            <a:picLocks noChangeAspect="1"/>
          </p:cNvPicPr>
          <p:nvPr/>
        </p:nvPicPr>
        <p:blipFill>
          <a:blip r:embed="rId3"/>
          <a:stretch>
            <a:fillRect/>
          </a:stretch>
        </p:blipFill>
        <p:spPr>
          <a:xfrm>
            <a:off x="1720043" y="4411662"/>
            <a:ext cx="3200399" cy="177393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442" y="4411662"/>
            <a:ext cx="2817029" cy="1905000"/>
          </a:xfrm>
          <a:prstGeom prst="rect">
            <a:avLst/>
          </a:prstGeom>
        </p:spPr>
      </p:pic>
    </p:spTree>
    <p:extLst>
      <p:ext uri="{BB962C8B-B14F-4D97-AF65-F5344CB8AC3E}">
        <p14:creationId xmlns:p14="http://schemas.microsoft.com/office/powerpoint/2010/main" val="9280366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We want to hear from you!</a:t>
            </a:r>
          </a:p>
        </p:txBody>
      </p:sp>
      <p:pic>
        <p:nvPicPr>
          <p:cNvPr id="2" name="Picture 1"/>
          <p:cNvPicPr>
            <a:picLocks noChangeAspect="1"/>
          </p:cNvPicPr>
          <p:nvPr/>
        </p:nvPicPr>
        <p:blipFill>
          <a:blip r:embed="rId3"/>
          <a:stretch>
            <a:fillRect/>
          </a:stretch>
        </p:blipFill>
        <p:spPr>
          <a:xfrm>
            <a:off x="3787545" y="1212849"/>
            <a:ext cx="4861385" cy="5781676"/>
          </a:xfrm>
          <a:prstGeom prst="rect">
            <a:avLst/>
          </a:prstGeom>
        </p:spPr>
      </p:pic>
      <p:pic>
        <p:nvPicPr>
          <p:cNvPr id="3" name="Picture 2"/>
          <p:cNvPicPr>
            <a:picLocks noChangeAspect="1"/>
          </p:cNvPicPr>
          <p:nvPr/>
        </p:nvPicPr>
        <p:blipFill>
          <a:blip r:embed="rId4"/>
          <a:stretch>
            <a:fillRect/>
          </a:stretch>
        </p:blipFill>
        <p:spPr>
          <a:xfrm>
            <a:off x="1889322" y="2811462"/>
            <a:ext cx="8657831" cy="1442972"/>
          </a:xfrm>
          <a:prstGeom prst="rect">
            <a:avLst/>
          </a:prstGeom>
        </p:spPr>
      </p:pic>
    </p:spTree>
    <p:extLst>
      <p:ext uri="{BB962C8B-B14F-4D97-AF65-F5344CB8AC3E}">
        <p14:creationId xmlns:p14="http://schemas.microsoft.com/office/powerpoint/2010/main" val="3877982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Resources from Build 2016</a:t>
            </a:r>
          </a:p>
        </p:txBody>
      </p:sp>
      <p:graphicFrame>
        <p:nvGraphicFramePr>
          <p:cNvPr id="6" name="Table 5"/>
          <p:cNvGraphicFramePr>
            <a:graphicFrameLocks noGrp="1"/>
          </p:cNvGraphicFramePr>
          <p:nvPr>
            <p:extLst>
              <p:ext uri="{D42A27DB-BD31-4B8C-83A1-F6EECF244321}">
                <p14:modId xmlns:p14="http://schemas.microsoft.com/office/powerpoint/2010/main" val="2015258210"/>
              </p:ext>
            </p:extLst>
          </p:nvPr>
        </p:nvGraphicFramePr>
        <p:xfrm>
          <a:off x="458383" y="1212849"/>
          <a:ext cx="11322454" cy="5406298"/>
        </p:xfrm>
        <a:graphic>
          <a:graphicData uri="http://schemas.openxmlformats.org/drawingml/2006/table">
            <a:tbl>
              <a:tblPr firstRow="1" bandRow="1">
                <a:tableStyleId>{793D81CF-94F2-401A-BA57-92F5A7B2D0C5}</a:tableStyleId>
              </a:tblPr>
              <a:tblGrid>
                <a:gridCol w="2676985">
                  <a:extLst>
                    <a:ext uri="{9D8B030D-6E8A-4147-A177-3AD203B41FA5}">
                      <a16:colId xmlns:a16="http://schemas.microsoft.com/office/drawing/2014/main" val="20000"/>
                    </a:ext>
                  </a:extLst>
                </a:gridCol>
                <a:gridCol w="4522156">
                  <a:extLst>
                    <a:ext uri="{9D8B030D-6E8A-4147-A177-3AD203B41FA5}">
                      <a16:colId xmlns:a16="http://schemas.microsoft.com/office/drawing/2014/main" val="20001"/>
                    </a:ext>
                  </a:extLst>
                </a:gridCol>
                <a:gridCol w="4123313">
                  <a:extLst>
                    <a:ext uri="{9D8B030D-6E8A-4147-A177-3AD203B41FA5}">
                      <a16:colId xmlns:a16="http://schemas.microsoft.com/office/drawing/2014/main" val="20002"/>
                    </a:ext>
                  </a:extLst>
                </a:gridCol>
              </a:tblGrid>
              <a:tr h="663252">
                <a:tc>
                  <a:txBody>
                    <a:bodyPr/>
                    <a:lstStyle/>
                    <a:p>
                      <a:r>
                        <a:rPr lang="en-US" dirty="0"/>
                        <a:t>Session code</a:t>
                      </a:r>
                    </a:p>
                  </a:txBody>
                  <a:tcPr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dirty="0"/>
                        <a:t>Title</a:t>
                      </a:r>
                    </a:p>
                  </a:txBody>
                  <a:tcPr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dirty="0"/>
                        <a:t>Speaker</a:t>
                      </a:r>
                    </a:p>
                  </a:txBody>
                  <a:tcPr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77578">
                <a:tc>
                  <a:txBody>
                    <a:bodyPr/>
                    <a:lstStyle/>
                    <a:p>
                      <a:r>
                        <a:rPr lang="en-US" sz="1800" kern="1200" dirty="0">
                          <a:solidFill>
                            <a:schemeClr val="dk1"/>
                          </a:solidFill>
                          <a:latin typeface="+mn-lt"/>
                          <a:ea typeface="+mn-ea"/>
                          <a:cs typeface="+mn-cs"/>
                        </a:rPr>
                        <a:t>B880</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sz="1800" kern="1200" dirty="0">
                          <a:solidFill>
                            <a:schemeClr val="dk1"/>
                          </a:solidFill>
                          <a:latin typeface="+mn-lt"/>
                          <a:ea typeface="+mn-ea"/>
                          <a:cs typeface="+mn-cs"/>
                        </a:rPr>
                        <a:t>Top 6 Reasons to Move Your C++ Code to Visual Studio 2015</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sz="1800" kern="1200" dirty="0">
                          <a:solidFill>
                            <a:schemeClr val="dk1"/>
                          </a:solidFill>
                          <a:latin typeface="+mn-lt"/>
                          <a:ea typeface="+mn-ea"/>
                          <a:cs typeface="+mn-cs"/>
                        </a:rPr>
                        <a:t>Ankit Asthana, Andrew</a:t>
                      </a:r>
                      <a:r>
                        <a:rPr lang="en-US" sz="1800" kern="1200" baseline="0" dirty="0">
                          <a:solidFill>
                            <a:schemeClr val="dk1"/>
                          </a:solidFill>
                          <a:latin typeface="+mn-lt"/>
                          <a:ea typeface="+mn-ea"/>
                          <a:cs typeface="+mn-cs"/>
                        </a:rPr>
                        <a:t> Hall, Marian </a:t>
                      </a:r>
                      <a:r>
                        <a:rPr lang="en-US" sz="1800" kern="1200" baseline="0" dirty="0" err="1">
                          <a:solidFill>
                            <a:schemeClr val="dk1"/>
                          </a:solidFill>
                          <a:latin typeface="+mn-lt"/>
                          <a:ea typeface="+mn-ea"/>
                          <a:cs typeface="+mn-cs"/>
                        </a:rPr>
                        <a:t>Laparu</a:t>
                      </a:r>
                      <a:endParaRPr lang="en-US" sz="1800" kern="1200" dirty="0">
                        <a:solidFill>
                          <a:schemeClr val="dk1"/>
                        </a:solidFill>
                        <a:latin typeface="+mn-lt"/>
                        <a:ea typeface="+mn-ea"/>
                        <a:cs typeface="+mn-cs"/>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1"/>
                  </a:ext>
                </a:extLst>
              </a:tr>
              <a:tr h="677578">
                <a:tc>
                  <a:txBody>
                    <a:bodyPr/>
                    <a:lstStyle/>
                    <a:p>
                      <a:r>
                        <a:rPr lang="en-US" dirty="0"/>
                        <a:t>B886</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Visual Studio 2015 Extensibility</a:t>
                      </a:r>
                      <a:r>
                        <a:rPr lang="en-US" baseline="0" dirty="0"/>
                        <a:t> </a:t>
                      </a:r>
                      <a:endParaRPr lang="en-US" dirty="0"/>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Mads Kristensen</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10002"/>
                  </a:ext>
                </a:extLst>
              </a:tr>
              <a:tr h="677578">
                <a:tc>
                  <a:txBody>
                    <a:bodyPr/>
                    <a:lstStyle/>
                    <a:p>
                      <a:r>
                        <a:rPr lang="en-US" dirty="0"/>
                        <a:t>B836</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dirty="0"/>
                        <a:t>Cross-Platform Mobile with Xamarin</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dirty="0"/>
                        <a:t>Miguel</a:t>
                      </a:r>
                      <a:r>
                        <a:rPr lang="en-US" baseline="0" dirty="0"/>
                        <a:t> de </a:t>
                      </a:r>
                      <a:r>
                        <a:rPr lang="en-US" baseline="0" dirty="0" err="1"/>
                        <a:t>Icaza</a:t>
                      </a:r>
                      <a:endParaRPr lang="en-US" dirty="0"/>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3"/>
                  </a:ext>
                </a:extLst>
              </a:tr>
              <a:tr h="677578">
                <a:tc>
                  <a:txBody>
                    <a:bodyPr/>
                    <a:lstStyle/>
                    <a:p>
                      <a:r>
                        <a:rPr lang="en-US" dirty="0"/>
                        <a:t>B891</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.NET Overview</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Scott Hanselman, Scott Hunter</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10004"/>
                  </a:ext>
                </a:extLst>
              </a:tr>
              <a:tr h="677578">
                <a:tc>
                  <a:txBody>
                    <a:bodyPr/>
                    <a:lstStyle/>
                    <a:p>
                      <a:r>
                        <a:rPr lang="en-US" dirty="0"/>
                        <a:t>B889</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dirty="0"/>
                        <a:t>The Future of C#</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dirty="0"/>
                        <a:t>Dustin Campbell; Mads Torgersen</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5"/>
                  </a:ext>
                </a:extLst>
              </a:tr>
              <a:tr h="677578">
                <a:tc>
                  <a:txBody>
                    <a:bodyPr/>
                    <a:lstStyle/>
                    <a:p>
                      <a:r>
                        <a:rPr lang="en-US" dirty="0"/>
                        <a:t>B819</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Become a Visual Studio 2015</a:t>
                      </a:r>
                      <a:r>
                        <a:rPr lang="en-US" baseline="0" dirty="0"/>
                        <a:t> Power User</a:t>
                      </a:r>
                      <a:endParaRPr lang="en-US" dirty="0"/>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Allison </a:t>
                      </a:r>
                      <a:r>
                        <a:rPr lang="en-US" dirty="0" err="1"/>
                        <a:t>Buchholtz</a:t>
                      </a:r>
                      <a:r>
                        <a:rPr lang="en-US" dirty="0"/>
                        <a:t>-Au;</a:t>
                      </a:r>
                      <a:r>
                        <a:rPr lang="en-US" baseline="0" dirty="0"/>
                        <a:t> Andrew Hall</a:t>
                      </a:r>
                      <a:endParaRPr lang="en-US" dirty="0"/>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10006"/>
                  </a:ext>
                </a:extLst>
              </a:tr>
              <a:tr h="677578">
                <a:tc>
                  <a:txBody>
                    <a:bodyPr/>
                    <a:lstStyle/>
                    <a:p>
                      <a:r>
                        <a:rPr lang="en-US" dirty="0"/>
                        <a:t>B824</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r>
                        <a:rPr lang="en-US" dirty="0"/>
                        <a:t>Building Desktop Apps in Visual Studio </a:t>
                      </a:r>
                      <a:r>
                        <a:rPr lang="en-US" dirty="0" err="1"/>
                        <a:t>vNext</a:t>
                      </a:r>
                      <a:endParaRPr lang="en-US" dirty="0"/>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r>
                        <a:rPr lang="en-US" dirty="0"/>
                        <a:t>Unni Ravindranathan</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372534272"/>
                  </a:ext>
                </a:extLst>
              </a:tr>
            </a:tbl>
          </a:graphicData>
        </a:graphic>
      </p:graphicFrame>
    </p:spTree>
    <p:extLst>
      <p:ext uri="{BB962C8B-B14F-4D97-AF65-F5344CB8AC3E}">
        <p14:creationId xmlns:p14="http://schemas.microsoft.com/office/powerpoint/2010/main" val="121293055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5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Tools and services for any developer, any app</a:t>
            </a:r>
            <a:endParaRPr lang="de-DE" dirty="0"/>
          </a:p>
        </p:txBody>
      </p:sp>
      <p:sp>
        <p:nvSpPr>
          <p:cNvPr id="5" name="Rectangle 4"/>
          <p:cNvSpPr>
            <a:spLocks/>
          </p:cNvSpPr>
          <p:nvPr/>
        </p:nvSpPr>
        <p:spPr bwMode="auto">
          <a:xfrm>
            <a:off x="6079125" y="3298666"/>
            <a:ext cx="2613973" cy="6832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6669865" y="1744662"/>
            <a:ext cx="1425985" cy="1425988"/>
          </a:xfrm>
          <a:prstGeom prst="ellipse">
            <a:avLst/>
          </a:prstGeom>
          <a:solidFill>
            <a:schemeClr val="tx2"/>
          </a:solidFill>
          <a:ln w="571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948851" y="2154931"/>
            <a:ext cx="946536" cy="605450"/>
          </a:xfrm>
          <a:prstGeom prst="rect">
            <a:avLst/>
          </a:prstGeom>
        </p:spPr>
      </p:pic>
      <p:sp>
        <p:nvSpPr>
          <p:cNvPr id="10" name="Rectangle 9"/>
          <p:cNvSpPr>
            <a:spLocks/>
          </p:cNvSpPr>
          <p:nvPr/>
        </p:nvSpPr>
        <p:spPr bwMode="auto">
          <a:xfrm>
            <a:off x="956113" y="3298666"/>
            <a:ext cx="2613973" cy="6832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Windows</a:t>
            </a:r>
          </a:p>
        </p:txBody>
      </p:sp>
      <p:sp>
        <p:nvSpPr>
          <p:cNvPr id="12" name="Oval 6"/>
          <p:cNvSpPr>
            <a:spLocks noChangeArrowheads="1"/>
          </p:cNvSpPr>
          <p:nvPr/>
        </p:nvSpPr>
        <p:spPr bwMode="auto">
          <a:xfrm>
            <a:off x="1550107" y="1744662"/>
            <a:ext cx="1425985" cy="1425988"/>
          </a:xfrm>
          <a:prstGeom prst="ellipse">
            <a:avLst/>
          </a:prstGeom>
          <a:solidFill>
            <a:schemeClr val="tx2"/>
          </a:solidFill>
          <a:ln w="571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2"/>
          <p:cNvSpPr>
            <a:spLocks noChangeAspect="1" noEditPoints="1"/>
          </p:cNvSpPr>
          <p:nvPr/>
        </p:nvSpPr>
        <p:spPr bwMode="black">
          <a:xfrm>
            <a:off x="1874837" y="2108408"/>
            <a:ext cx="701346" cy="6984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Rectangle 14"/>
          <p:cNvSpPr>
            <a:spLocks/>
          </p:cNvSpPr>
          <p:nvPr/>
        </p:nvSpPr>
        <p:spPr bwMode="auto">
          <a:xfrm>
            <a:off x="8640632" y="3298666"/>
            <a:ext cx="2613973" cy="6832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Android</a:t>
            </a:r>
          </a:p>
        </p:txBody>
      </p:sp>
      <p:sp>
        <p:nvSpPr>
          <p:cNvPr id="17" name="Oval 6"/>
          <p:cNvSpPr>
            <a:spLocks noChangeArrowheads="1"/>
          </p:cNvSpPr>
          <p:nvPr/>
        </p:nvSpPr>
        <p:spPr bwMode="auto">
          <a:xfrm>
            <a:off x="9234626" y="1744662"/>
            <a:ext cx="1425985" cy="1425988"/>
          </a:xfrm>
          <a:prstGeom prst="ellipse">
            <a:avLst/>
          </a:prstGeom>
          <a:solidFill>
            <a:schemeClr val="tx2"/>
          </a:solidFill>
          <a:ln w="571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1"/>
          <p:cNvSpPr>
            <a:spLocks noEditPoints="1"/>
          </p:cNvSpPr>
          <p:nvPr/>
        </p:nvSpPr>
        <p:spPr bwMode="black">
          <a:xfrm>
            <a:off x="9617509" y="2021253"/>
            <a:ext cx="734796" cy="90466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p:cNvSpPr>
            <a:spLocks/>
          </p:cNvSpPr>
          <p:nvPr/>
        </p:nvSpPr>
        <p:spPr bwMode="auto">
          <a:xfrm>
            <a:off x="3517619" y="3298666"/>
            <a:ext cx="2613973" cy="6832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Linux</a:t>
            </a:r>
          </a:p>
        </p:txBody>
      </p:sp>
      <p:sp>
        <p:nvSpPr>
          <p:cNvPr id="22" name="Oval 6"/>
          <p:cNvSpPr>
            <a:spLocks noChangeArrowheads="1"/>
          </p:cNvSpPr>
          <p:nvPr/>
        </p:nvSpPr>
        <p:spPr bwMode="auto">
          <a:xfrm>
            <a:off x="4110869" y="1744662"/>
            <a:ext cx="1425985" cy="1425988"/>
          </a:xfrm>
          <a:prstGeom prst="ellipse">
            <a:avLst/>
          </a:prstGeom>
          <a:solidFill>
            <a:schemeClr val="tx2"/>
          </a:solidFill>
          <a:ln w="571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274638" y="4308364"/>
            <a:ext cx="11889566" cy="103298"/>
          </a:xfrm>
          <a:prstGeom prst="rect">
            <a:avLst/>
          </a:prstGeom>
          <a:solidFill>
            <a:schemeClr val="accent4">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p:cNvGrpSpPr/>
          <p:nvPr/>
        </p:nvGrpSpPr>
        <p:grpSpPr>
          <a:xfrm>
            <a:off x="1693519" y="4735869"/>
            <a:ext cx="9067800" cy="794021"/>
            <a:chOff x="2103437" y="4648602"/>
            <a:chExt cx="9067800" cy="794021"/>
          </a:xfrm>
        </p:grpSpPr>
        <p:sp>
          <p:nvSpPr>
            <p:cNvPr id="25" name="Rectangle 24"/>
            <p:cNvSpPr>
              <a:spLocks/>
            </p:cNvSpPr>
            <p:nvPr/>
          </p:nvSpPr>
          <p:spPr bwMode="auto">
            <a:xfrm>
              <a:off x="2103437"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.NET</a:t>
              </a:r>
            </a:p>
          </p:txBody>
        </p:sp>
        <p:sp>
          <p:nvSpPr>
            <p:cNvPr id="26" name="Rectangle 25"/>
            <p:cNvSpPr>
              <a:spLocks/>
            </p:cNvSpPr>
            <p:nvPr/>
          </p:nvSpPr>
          <p:spPr bwMode="auto">
            <a:xfrm>
              <a:off x="45130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C++</a:t>
              </a:r>
            </a:p>
          </p:txBody>
        </p:sp>
        <p:sp>
          <p:nvSpPr>
            <p:cNvPr id="27" name="Rectangle 26"/>
            <p:cNvSpPr>
              <a:spLocks/>
            </p:cNvSpPr>
            <p:nvPr/>
          </p:nvSpPr>
          <p:spPr bwMode="auto">
            <a:xfrm>
              <a:off x="6706287" y="4648602"/>
              <a:ext cx="2712526"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JavaScript</a:t>
              </a:r>
            </a:p>
          </p:txBody>
        </p:sp>
        <p:sp>
          <p:nvSpPr>
            <p:cNvPr id="28" name="Rectangle 27"/>
            <p:cNvSpPr>
              <a:spLocks/>
            </p:cNvSpPr>
            <p:nvPr/>
          </p:nvSpPr>
          <p:spPr bwMode="auto">
            <a:xfrm>
              <a:off x="96184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PHP</a:t>
              </a:r>
            </a:p>
          </p:txBody>
        </p:sp>
      </p:grpSp>
      <p:grpSp>
        <p:nvGrpSpPr>
          <p:cNvPr id="37" name="Group 36"/>
          <p:cNvGrpSpPr/>
          <p:nvPr/>
        </p:nvGrpSpPr>
        <p:grpSpPr>
          <a:xfrm>
            <a:off x="294555" y="5751242"/>
            <a:ext cx="11865731" cy="794021"/>
            <a:chOff x="294554" y="5663975"/>
            <a:chExt cx="11865731" cy="794021"/>
          </a:xfrm>
        </p:grpSpPr>
        <p:sp>
          <p:nvSpPr>
            <p:cNvPr id="29" name="Rectangle 28"/>
            <p:cNvSpPr>
              <a:spLocks/>
            </p:cNvSpPr>
            <p:nvPr/>
          </p:nvSpPr>
          <p:spPr bwMode="auto">
            <a:xfrm>
              <a:off x="294554" y="5663975"/>
              <a:ext cx="196854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Python</a:t>
              </a:r>
            </a:p>
          </p:txBody>
        </p:sp>
        <p:sp>
          <p:nvSpPr>
            <p:cNvPr id="30" name="Rectangle 29"/>
            <p:cNvSpPr>
              <a:spLocks/>
            </p:cNvSpPr>
            <p:nvPr/>
          </p:nvSpPr>
          <p:spPr bwMode="auto">
            <a:xfrm>
              <a:off x="2998232" y="5663975"/>
              <a:ext cx="214503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Node.js</a:t>
              </a:r>
            </a:p>
          </p:txBody>
        </p:sp>
        <p:sp>
          <p:nvSpPr>
            <p:cNvPr id="31" name="Rectangle 30"/>
            <p:cNvSpPr>
              <a:spLocks/>
            </p:cNvSpPr>
            <p:nvPr/>
          </p:nvSpPr>
          <p:spPr bwMode="auto">
            <a:xfrm>
              <a:off x="5878400" y="5663975"/>
              <a:ext cx="797568"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R</a:t>
              </a:r>
            </a:p>
          </p:txBody>
        </p:sp>
        <p:sp>
          <p:nvSpPr>
            <p:cNvPr id="32" name="Rectangle 31"/>
            <p:cNvSpPr>
              <a:spLocks/>
            </p:cNvSpPr>
            <p:nvPr/>
          </p:nvSpPr>
          <p:spPr bwMode="auto">
            <a:xfrm>
              <a:off x="7411101" y="5663975"/>
              <a:ext cx="241619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Cordova</a:t>
              </a:r>
            </a:p>
          </p:txBody>
        </p:sp>
        <p:sp>
          <p:nvSpPr>
            <p:cNvPr id="33" name="Rectangle 32"/>
            <p:cNvSpPr>
              <a:spLocks/>
            </p:cNvSpPr>
            <p:nvPr/>
          </p:nvSpPr>
          <p:spPr bwMode="auto">
            <a:xfrm>
              <a:off x="10562428" y="5663975"/>
              <a:ext cx="1597857"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Unity</a:t>
              </a:r>
            </a:p>
          </p:txBody>
        </p:sp>
      </p:grpSp>
      <p:pic>
        <p:nvPicPr>
          <p:cNvPr id="39" name="Picture 38"/>
          <p:cNvPicPr>
            <a:picLocks noChangeAspect="1"/>
          </p:cNvPicPr>
          <p:nvPr/>
        </p:nvPicPr>
        <p:blipFill>
          <a:blip r:embed="rId5"/>
          <a:stretch>
            <a:fillRect/>
          </a:stretch>
        </p:blipFill>
        <p:spPr>
          <a:xfrm>
            <a:off x="4308353" y="1897101"/>
            <a:ext cx="1071685" cy="1071685"/>
          </a:xfrm>
          <a:prstGeom prst="rect">
            <a:avLst/>
          </a:prstGeom>
          <a:noFill/>
          <a:ln>
            <a:noFill/>
          </a:ln>
        </p:spPr>
      </p:pic>
    </p:spTree>
    <p:extLst>
      <p:ext uri="{BB962C8B-B14F-4D97-AF65-F5344CB8AC3E}">
        <p14:creationId xmlns:p14="http://schemas.microsoft.com/office/powerpoint/2010/main" val="31222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spoweruser.com/wp-content/uploads/2016/02/Xamarin-Microsof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90146"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290820"/>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Connect(); //2015">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4.xml><?xml version="1.0" encoding="utf-8"?>
<a:theme xmlns:a="http://schemas.openxmlformats.org/drawingml/2006/main" name="3_Connect(); //2015">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5.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Amanda Silver</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B859</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Props1.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5365</TotalTime>
  <Words>4331</Words>
  <Application>Microsoft Office PowerPoint</Application>
  <PresentationFormat>Custom</PresentationFormat>
  <Paragraphs>524</Paragraphs>
  <Slides>74</Slides>
  <Notes>36</Notes>
  <HiddenSlides>3</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74</vt:i4>
      </vt:variant>
    </vt:vector>
  </HeadingPairs>
  <TitlesOfParts>
    <vt:vector size="90" baseType="lpstr">
      <vt:lpstr>Arial</vt:lpstr>
      <vt:lpstr>Calibri</vt:lpstr>
      <vt:lpstr>Consolas</vt:lpstr>
      <vt:lpstr>Lucida Grande</vt:lpstr>
      <vt:lpstr>Segoe UI</vt:lpstr>
      <vt:lpstr>Segoe UI Light</vt:lpstr>
      <vt:lpstr>Segoe UI Semibold</vt:lpstr>
      <vt:lpstr>Segoe UI Semilight</vt:lpstr>
      <vt:lpstr>Symbol</vt:lpstr>
      <vt:lpstr>Times New Roman</vt:lpstr>
      <vt:lpstr>Wingdings</vt:lpstr>
      <vt:lpstr>5-30721_Build_2016_Template_Light</vt:lpstr>
      <vt:lpstr>5-30721_Build_2016_Template_Dark</vt:lpstr>
      <vt:lpstr>Connect(); //2015</vt:lpstr>
      <vt:lpstr>3_Connect(); //2015</vt:lpstr>
      <vt:lpstr>Template (March 2016)</vt:lpstr>
      <vt:lpstr>PowerPoint Presentation</vt:lpstr>
      <vt:lpstr>What’s new in Visual Studio 2015</vt:lpstr>
      <vt:lpstr>Agenda</vt:lpstr>
      <vt:lpstr>PowerPoint Presentation</vt:lpstr>
      <vt:lpstr>The Visual Studio family</vt:lpstr>
      <vt:lpstr>Visual Studio momentum</vt:lpstr>
      <vt:lpstr>PowerPoint Presentation</vt:lpstr>
      <vt:lpstr>Tools and services for any developer, any app</vt:lpstr>
      <vt:lpstr>PowerPoint Presentation</vt:lpstr>
      <vt:lpstr>PowerPoint Presentation</vt:lpstr>
      <vt:lpstr>PowerPoint Presentation</vt:lpstr>
      <vt:lpstr>PowerPoint Presentation</vt:lpstr>
      <vt:lpstr>PowerPoint Presentation</vt:lpstr>
      <vt:lpstr>Microsoft a Mobile Application Development Platform leader in Gartner’s Magic Quadrant</vt:lpstr>
      <vt:lpstr>Visual Studio 2015 products</vt:lpstr>
      <vt:lpstr>Compare Visual Studio 2015 Offerings</vt:lpstr>
      <vt:lpstr>Compare Visual Studio 2015 Offerings</vt:lpstr>
      <vt:lpstr>Compare Visual Studio 2015 Offerings</vt:lpstr>
      <vt:lpstr>Compare Visual Studio 2015 Offerings</vt:lpstr>
      <vt:lpstr>Visual Studio 2015 products</vt:lpstr>
      <vt:lpstr>Visual Studio 2015 products</vt:lpstr>
      <vt:lpstr>New features in VS 2015 IDE</vt:lpstr>
      <vt:lpstr>C# and VB Editor new Features</vt:lpstr>
      <vt:lpstr>C# and VB Editor new Features</vt:lpstr>
      <vt:lpstr>C# Editor new Features</vt:lpstr>
      <vt:lpstr>Universal Windows Platform</vt:lpstr>
      <vt:lpstr>Visual Studio IDE improvements</vt:lpstr>
      <vt:lpstr>Tools for Apache Cordova</vt:lpstr>
      <vt:lpstr>Visual Studio Emulator for Android</vt:lpstr>
      <vt:lpstr>PowerPoint Presentation</vt:lpstr>
      <vt:lpstr>NuGet Package</vt:lpstr>
      <vt:lpstr>VS “15” - New acquisition experience</vt:lpstr>
      <vt:lpstr>What’s new in Visual Studio 15 preview 2</vt:lpstr>
      <vt:lpstr>Version control status bar</vt:lpstr>
      <vt:lpstr>Diagnostic toolbar</vt:lpstr>
      <vt:lpstr>C# and VB Editor new Features</vt:lpstr>
      <vt:lpstr>PowerPoint Presentation</vt:lpstr>
      <vt:lpstr>PowerPoint Presentation</vt:lpstr>
      <vt:lpstr>Agile Planning</vt:lpstr>
      <vt:lpstr>Agile Project Management</vt:lpstr>
      <vt:lpstr>Enterprise Agile</vt:lpstr>
      <vt:lpstr>PowerPoint Presentation</vt:lpstr>
      <vt:lpstr>Dashboards and Charts</vt:lpstr>
      <vt:lpstr>Release Visibility</vt:lpstr>
      <vt:lpstr>PowerPoint Presentation</vt:lpstr>
      <vt:lpstr>IntelliTest</vt:lpstr>
      <vt:lpstr>Coded UI</vt:lpstr>
      <vt:lpstr>Performance Testing</vt:lpstr>
      <vt:lpstr>PowerPoint Presentation</vt:lpstr>
      <vt:lpstr>IntelliTrace</vt:lpstr>
      <vt:lpstr>.net Memory Dump Analysis</vt:lpstr>
      <vt:lpstr>Visual Debugging</vt:lpstr>
      <vt:lpstr>Code Analysis</vt:lpstr>
      <vt:lpstr>PowerPoint Presentation</vt:lpstr>
      <vt:lpstr>Test Case Management</vt:lpstr>
      <vt:lpstr>Manual Testing</vt:lpstr>
      <vt:lpstr>Exploratory Testing</vt:lpstr>
      <vt:lpstr>PowerPoint Presentation</vt:lpstr>
      <vt:lpstr>Architectural Layer Diagrams</vt:lpstr>
      <vt:lpstr>Architecture Validation</vt:lpstr>
      <vt:lpstr>UML Diagrams</vt:lpstr>
      <vt:lpstr>Code Maps</vt:lpstr>
      <vt:lpstr>PowerPoint Presentation</vt:lpstr>
      <vt:lpstr>IntelliTrace in Production</vt:lpstr>
      <vt:lpstr>Feedback Management</vt:lpstr>
      <vt:lpstr>Application Insights</vt:lpstr>
      <vt:lpstr>PowerPoint Presentation</vt:lpstr>
      <vt:lpstr>Lab Management</vt:lpstr>
      <vt:lpstr>Release Management</vt:lpstr>
      <vt:lpstr>Cloud Dev/Test Environments</vt:lpstr>
      <vt:lpstr>We want to hear from you!</vt:lpstr>
      <vt:lpstr>We want to hear from you!</vt:lpstr>
      <vt:lpstr>Resources from Build 2016</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Visual Studio</dc:title>
  <dc:subject>&lt;Speech title here&gt;</dc:subject>
  <dc:creator>Amanda Silver</dc:creator>
  <cp:keywords>Microsoft Build 2016</cp:keywords>
  <dc:description>Template: Mitchell Derrey, Silver Fox Productions
Formatting: 
Audience Type:</dc:description>
  <cp:lastModifiedBy>Guy Bertental</cp:lastModifiedBy>
  <cp:revision>173</cp:revision>
  <dcterms:created xsi:type="dcterms:W3CDTF">2016-03-21T05:19:49Z</dcterms:created>
  <dcterms:modified xsi:type="dcterms:W3CDTF">2016-06-19T17:16:04Z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